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362" r:id="rId2"/>
    <p:sldId id="341" r:id="rId3"/>
    <p:sldId id="342" r:id="rId4"/>
    <p:sldId id="343" r:id="rId5"/>
    <p:sldId id="310" r:id="rId6"/>
    <p:sldId id="259" r:id="rId7"/>
    <p:sldId id="311" r:id="rId8"/>
    <p:sldId id="313" r:id="rId9"/>
    <p:sldId id="314" r:id="rId10"/>
    <p:sldId id="312" r:id="rId11"/>
    <p:sldId id="315" r:id="rId12"/>
    <p:sldId id="292" r:id="rId13"/>
    <p:sldId id="350" r:id="rId14"/>
    <p:sldId id="284" r:id="rId15"/>
    <p:sldId id="258" r:id="rId16"/>
    <p:sldId id="262" r:id="rId17"/>
    <p:sldId id="280" r:id="rId18"/>
    <p:sldId id="290" r:id="rId19"/>
    <p:sldId id="291" r:id="rId20"/>
    <p:sldId id="294" r:id="rId21"/>
    <p:sldId id="353" r:id="rId22"/>
    <p:sldId id="354" r:id="rId23"/>
    <p:sldId id="263" r:id="rId24"/>
    <p:sldId id="288" r:id="rId25"/>
    <p:sldId id="264" r:id="rId26"/>
    <p:sldId id="347" r:id="rId27"/>
    <p:sldId id="348" r:id="rId28"/>
    <p:sldId id="349" r:id="rId29"/>
    <p:sldId id="301" r:id="rId30"/>
    <p:sldId id="295" r:id="rId31"/>
    <p:sldId id="296" r:id="rId32"/>
    <p:sldId id="297" r:id="rId33"/>
    <p:sldId id="305" r:id="rId34"/>
    <p:sldId id="265" r:id="rId35"/>
    <p:sldId id="269" r:id="rId36"/>
    <p:sldId id="278" r:id="rId37"/>
    <p:sldId id="270" r:id="rId38"/>
    <p:sldId id="276" r:id="rId39"/>
    <p:sldId id="303" r:id="rId40"/>
    <p:sldId id="337" r:id="rId41"/>
    <p:sldId id="266" r:id="rId42"/>
    <p:sldId id="268" r:id="rId43"/>
    <p:sldId id="281" r:id="rId44"/>
    <p:sldId id="302" r:id="rId45"/>
    <p:sldId id="283" r:id="rId46"/>
    <p:sldId id="336" r:id="rId47"/>
    <p:sldId id="338" r:id="rId48"/>
    <p:sldId id="361" r:id="rId49"/>
    <p:sldId id="355" r:id="rId50"/>
    <p:sldId id="359" r:id="rId51"/>
    <p:sldId id="339" r:id="rId52"/>
    <p:sldId id="340" r:id="rId53"/>
    <p:sldId id="289" r:id="rId54"/>
    <p:sldId id="327" r:id="rId55"/>
    <p:sldId id="328" r:id="rId56"/>
    <p:sldId id="329" r:id="rId57"/>
    <p:sldId id="331" r:id="rId58"/>
    <p:sldId id="332" r:id="rId59"/>
    <p:sldId id="360" r:id="rId60"/>
    <p:sldId id="293" r:id="rId61"/>
    <p:sldId id="344" r:id="rId62"/>
    <p:sldId id="358" r:id="rId63"/>
    <p:sldId id="356" r:id="rId64"/>
    <p:sldId id="346" r:id="rId65"/>
    <p:sldId id="334" r:id="rId66"/>
    <p:sldId id="345" r:id="rId67"/>
    <p:sldId id="30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mi" initials="d" lastIdx="1" clrIdx="0">
    <p:extLst>
      <p:ext uri="{19B8F6BF-5375-455C-9EA6-DF929625EA0E}">
        <p15:presenceInfo xmlns:p15="http://schemas.microsoft.com/office/powerpoint/2012/main" userId="demi" providerId="None"/>
      </p:ext>
    </p:extLst>
  </p:cmAuthor>
  <p:cmAuthor id="2" name="jyoshna j" initials="jj" lastIdx="1" clrIdx="1">
    <p:extLst>
      <p:ext uri="{19B8F6BF-5375-455C-9EA6-DF929625EA0E}">
        <p15:presenceInfo xmlns:p15="http://schemas.microsoft.com/office/powerpoint/2012/main" userId="1f47d572afb0f7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CC00CC"/>
    <a:srgbClr val="6666FF"/>
    <a:srgbClr val="CC0066"/>
    <a:srgbClr val="CC00FF"/>
    <a:srgbClr val="00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86" d="100"/>
          <a:sy n="86" d="100"/>
        </p:scale>
        <p:origin x="37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B2E560-1835-4A5D-ABA0-7092C52431D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5200B87E-5C92-4AC5-A489-6A290E552DE8}">
      <dgm:prSet custT="1"/>
      <dgm:spPr/>
      <dgm:t>
        <a:bodyPr/>
        <a:lstStyle/>
        <a:p>
          <a:r>
            <a:rPr lang="en-US" sz="3600" b="1" dirty="0"/>
            <a:t>Excel</a:t>
          </a:r>
          <a:r>
            <a:rPr lang="en-US" sz="4200" dirty="0"/>
            <a:t> </a:t>
          </a:r>
        </a:p>
      </dgm:t>
    </dgm:pt>
    <dgm:pt modelId="{AA4C76F4-D885-4595-8FF5-4833B7323C22}" type="parTrans" cxnId="{E512DF91-4CD0-4CCC-9888-B83CACA12650}">
      <dgm:prSet/>
      <dgm:spPr/>
      <dgm:t>
        <a:bodyPr/>
        <a:lstStyle/>
        <a:p>
          <a:endParaRPr lang="en-US"/>
        </a:p>
      </dgm:t>
    </dgm:pt>
    <dgm:pt modelId="{79AA7132-6C2C-4567-9A29-0A07672C371A}" type="sibTrans" cxnId="{E512DF91-4CD0-4CCC-9888-B83CACA12650}">
      <dgm:prSet/>
      <dgm:spPr/>
      <dgm:t>
        <a:bodyPr/>
        <a:lstStyle/>
        <a:p>
          <a:endParaRPr lang="en-US"/>
        </a:p>
      </dgm:t>
    </dgm:pt>
    <dgm:pt modelId="{CB61643E-4ABA-4CA8-9657-78C5668FCA2D}">
      <dgm:prSet custT="1"/>
      <dgm:spPr/>
      <dgm:t>
        <a:bodyPr/>
        <a:lstStyle/>
        <a:p>
          <a:r>
            <a:rPr lang="en-US" sz="3600" b="1" dirty="0" err="1"/>
            <a:t>Jupyter</a:t>
          </a:r>
          <a:r>
            <a:rPr lang="en-US" sz="3600" b="1" dirty="0"/>
            <a:t> notebook</a:t>
          </a:r>
        </a:p>
      </dgm:t>
    </dgm:pt>
    <dgm:pt modelId="{B7F36B2F-2E21-426C-B866-D0D98D8641A5}" type="parTrans" cxnId="{9A2B51EB-1570-45CD-BBE4-D1DB8E7907F2}">
      <dgm:prSet/>
      <dgm:spPr/>
      <dgm:t>
        <a:bodyPr/>
        <a:lstStyle/>
        <a:p>
          <a:endParaRPr lang="en-US"/>
        </a:p>
      </dgm:t>
    </dgm:pt>
    <dgm:pt modelId="{11CB38F8-38C6-4AFC-B08D-9C91949573D9}" type="sibTrans" cxnId="{9A2B51EB-1570-45CD-BBE4-D1DB8E7907F2}">
      <dgm:prSet/>
      <dgm:spPr/>
      <dgm:t>
        <a:bodyPr/>
        <a:lstStyle/>
        <a:p>
          <a:endParaRPr lang="en-US"/>
        </a:p>
      </dgm:t>
    </dgm:pt>
    <dgm:pt modelId="{728D04BE-4D06-40EE-8E9B-8B9445B47E69}">
      <dgm:prSet custT="1"/>
      <dgm:spPr/>
      <dgm:t>
        <a:bodyPr/>
        <a:lstStyle/>
        <a:p>
          <a:r>
            <a:rPr lang="en-US" sz="3600" b="1" dirty="0"/>
            <a:t>Tableau</a:t>
          </a:r>
        </a:p>
      </dgm:t>
    </dgm:pt>
    <dgm:pt modelId="{5560944E-DA79-47A7-8731-459028768702}" type="parTrans" cxnId="{B65131DA-072E-4E94-907A-DFF3956A94DA}">
      <dgm:prSet/>
      <dgm:spPr/>
      <dgm:t>
        <a:bodyPr/>
        <a:lstStyle/>
        <a:p>
          <a:endParaRPr lang="en-US"/>
        </a:p>
      </dgm:t>
    </dgm:pt>
    <dgm:pt modelId="{0CDE43F6-DEC3-49E7-A361-A88D6F83DAA9}" type="sibTrans" cxnId="{B65131DA-072E-4E94-907A-DFF3956A94DA}">
      <dgm:prSet/>
      <dgm:spPr/>
      <dgm:t>
        <a:bodyPr/>
        <a:lstStyle/>
        <a:p>
          <a:endParaRPr lang="en-US"/>
        </a:p>
      </dgm:t>
    </dgm:pt>
    <dgm:pt modelId="{FD311C99-CAA7-4C08-A980-506DB5F5BB76}" type="pres">
      <dgm:prSet presAssocID="{7CB2E560-1835-4A5D-ABA0-7092C52431DE}" presName="Name0" presStyleCnt="0">
        <dgm:presLayoutVars>
          <dgm:dir/>
          <dgm:animLvl val="lvl"/>
          <dgm:resizeHandles val="exact"/>
        </dgm:presLayoutVars>
      </dgm:prSet>
      <dgm:spPr/>
    </dgm:pt>
    <dgm:pt modelId="{8E9F5A72-656C-494A-A293-22411DB863CC}" type="pres">
      <dgm:prSet presAssocID="{5200B87E-5C92-4AC5-A489-6A290E552DE8}" presName="linNode" presStyleCnt="0"/>
      <dgm:spPr/>
    </dgm:pt>
    <dgm:pt modelId="{B0B1C4CC-3C0B-4D9C-8A1C-8447BB226646}" type="pres">
      <dgm:prSet presAssocID="{5200B87E-5C92-4AC5-A489-6A290E552DE8}" presName="parentText" presStyleLbl="node1" presStyleIdx="0" presStyleCnt="3">
        <dgm:presLayoutVars>
          <dgm:chMax val="1"/>
          <dgm:bulletEnabled val="1"/>
        </dgm:presLayoutVars>
      </dgm:prSet>
      <dgm:spPr/>
    </dgm:pt>
    <dgm:pt modelId="{5CF983F7-BEC8-4C98-8CF1-B16F5A1CDFE6}" type="pres">
      <dgm:prSet presAssocID="{79AA7132-6C2C-4567-9A29-0A07672C371A}" presName="sp" presStyleCnt="0"/>
      <dgm:spPr/>
    </dgm:pt>
    <dgm:pt modelId="{A5FF4C7D-0B44-400D-BCF1-2790E8552E26}" type="pres">
      <dgm:prSet presAssocID="{CB61643E-4ABA-4CA8-9657-78C5668FCA2D}" presName="linNode" presStyleCnt="0"/>
      <dgm:spPr/>
    </dgm:pt>
    <dgm:pt modelId="{D13240CB-D635-42E7-AC40-DC66BD3A4D2C}" type="pres">
      <dgm:prSet presAssocID="{CB61643E-4ABA-4CA8-9657-78C5668FCA2D}" presName="parentText" presStyleLbl="node1" presStyleIdx="1" presStyleCnt="3">
        <dgm:presLayoutVars>
          <dgm:chMax val="1"/>
          <dgm:bulletEnabled val="1"/>
        </dgm:presLayoutVars>
      </dgm:prSet>
      <dgm:spPr/>
    </dgm:pt>
    <dgm:pt modelId="{96CD07EC-B544-44FB-8426-4BB81F66B637}" type="pres">
      <dgm:prSet presAssocID="{11CB38F8-38C6-4AFC-B08D-9C91949573D9}" presName="sp" presStyleCnt="0"/>
      <dgm:spPr/>
    </dgm:pt>
    <dgm:pt modelId="{5DA344ED-F7E3-4FF9-9FA5-4CBC5AC7FD64}" type="pres">
      <dgm:prSet presAssocID="{728D04BE-4D06-40EE-8E9B-8B9445B47E69}" presName="linNode" presStyleCnt="0"/>
      <dgm:spPr/>
    </dgm:pt>
    <dgm:pt modelId="{E22AEC4F-F215-4234-9551-EF0962B60C95}" type="pres">
      <dgm:prSet presAssocID="{728D04BE-4D06-40EE-8E9B-8B9445B47E69}" presName="parentText" presStyleLbl="node1" presStyleIdx="2" presStyleCnt="3">
        <dgm:presLayoutVars>
          <dgm:chMax val="1"/>
          <dgm:bulletEnabled val="1"/>
        </dgm:presLayoutVars>
      </dgm:prSet>
      <dgm:spPr/>
    </dgm:pt>
  </dgm:ptLst>
  <dgm:cxnLst>
    <dgm:cxn modelId="{A528AB16-0B90-41EA-A451-95148FA510F1}" type="presOf" srcId="{5200B87E-5C92-4AC5-A489-6A290E552DE8}" destId="{B0B1C4CC-3C0B-4D9C-8A1C-8447BB226646}" srcOrd="0" destOrd="0" presId="urn:microsoft.com/office/officeart/2005/8/layout/vList5"/>
    <dgm:cxn modelId="{E512DF91-4CD0-4CCC-9888-B83CACA12650}" srcId="{7CB2E560-1835-4A5D-ABA0-7092C52431DE}" destId="{5200B87E-5C92-4AC5-A489-6A290E552DE8}" srcOrd="0" destOrd="0" parTransId="{AA4C76F4-D885-4595-8FF5-4833B7323C22}" sibTransId="{79AA7132-6C2C-4567-9A29-0A07672C371A}"/>
    <dgm:cxn modelId="{D36C7AB2-E1AE-4991-A893-709EF6ABC4D1}" type="presOf" srcId="{728D04BE-4D06-40EE-8E9B-8B9445B47E69}" destId="{E22AEC4F-F215-4234-9551-EF0962B60C95}" srcOrd="0" destOrd="0" presId="urn:microsoft.com/office/officeart/2005/8/layout/vList5"/>
    <dgm:cxn modelId="{B65131DA-072E-4E94-907A-DFF3956A94DA}" srcId="{7CB2E560-1835-4A5D-ABA0-7092C52431DE}" destId="{728D04BE-4D06-40EE-8E9B-8B9445B47E69}" srcOrd="2" destOrd="0" parTransId="{5560944E-DA79-47A7-8731-459028768702}" sibTransId="{0CDE43F6-DEC3-49E7-A361-A88D6F83DAA9}"/>
    <dgm:cxn modelId="{1AB55BDB-9024-4E5D-9D94-3627453214FD}" type="presOf" srcId="{CB61643E-4ABA-4CA8-9657-78C5668FCA2D}" destId="{D13240CB-D635-42E7-AC40-DC66BD3A4D2C}" srcOrd="0" destOrd="0" presId="urn:microsoft.com/office/officeart/2005/8/layout/vList5"/>
    <dgm:cxn modelId="{9A2B51EB-1570-45CD-BBE4-D1DB8E7907F2}" srcId="{7CB2E560-1835-4A5D-ABA0-7092C52431DE}" destId="{CB61643E-4ABA-4CA8-9657-78C5668FCA2D}" srcOrd="1" destOrd="0" parTransId="{B7F36B2F-2E21-426C-B866-D0D98D8641A5}" sibTransId="{11CB38F8-38C6-4AFC-B08D-9C91949573D9}"/>
    <dgm:cxn modelId="{2FAC95EE-2739-43E0-91EC-190A0D2B506E}" type="presOf" srcId="{7CB2E560-1835-4A5D-ABA0-7092C52431DE}" destId="{FD311C99-CAA7-4C08-A980-506DB5F5BB76}" srcOrd="0" destOrd="0" presId="urn:microsoft.com/office/officeart/2005/8/layout/vList5"/>
    <dgm:cxn modelId="{C6876105-2220-4C33-8BF6-FA4BA83921FB}" type="presParOf" srcId="{FD311C99-CAA7-4C08-A980-506DB5F5BB76}" destId="{8E9F5A72-656C-494A-A293-22411DB863CC}" srcOrd="0" destOrd="0" presId="urn:microsoft.com/office/officeart/2005/8/layout/vList5"/>
    <dgm:cxn modelId="{1F636E70-5FE7-48EC-9E46-0900AEC00A41}" type="presParOf" srcId="{8E9F5A72-656C-494A-A293-22411DB863CC}" destId="{B0B1C4CC-3C0B-4D9C-8A1C-8447BB226646}" srcOrd="0" destOrd="0" presId="urn:microsoft.com/office/officeart/2005/8/layout/vList5"/>
    <dgm:cxn modelId="{F8E1AA4A-B816-4385-AF11-A97A16F6359E}" type="presParOf" srcId="{FD311C99-CAA7-4C08-A980-506DB5F5BB76}" destId="{5CF983F7-BEC8-4C98-8CF1-B16F5A1CDFE6}" srcOrd="1" destOrd="0" presId="urn:microsoft.com/office/officeart/2005/8/layout/vList5"/>
    <dgm:cxn modelId="{296B1424-B4A8-4F50-92DD-62629124923B}" type="presParOf" srcId="{FD311C99-CAA7-4C08-A980-506DB5F5BB76}" destId="{A5FF4C7D-0B44-400D-BCF1-2790E8552E26}" srcOrd="2" destOrd="0" presId="urn:microsoft.com/office/officeart/2005/8/layout/vList5"/>
    <dgm:cxn modelId="{8CA4F30A-EBEF-453A-A538-94E58CA4E4DB}" type="presParOf" srcId="{A5FF4C7D-0B44-400D-BCF1-2790E8552E26}" destId="{D13240CB-D635-42E7-AC40-DC66BD3A4D2C}" srcOrd="0" destOrd="0" presId="urn:microsoft.com/office/officeart/2005/8/layout/vList5"/>
    <dgm:cxn modelId="{82F69AAE-6811-4A9C-AACE-F5B860302845}" type="presParOf" srcId="{FD311C99-CAA7-4C08-A980-506DB5F5BB76}" destId="{96CD07EC-B544-44FB-8426-4BB81F66B637}" srcOrd="3" destOrd="0" presId="urn:microsoft.com/office/officeart/2005/8/layout/vList5"/>
    <dgm:cxn modelId="{05BC8E64-6E57-4864-ABED-56C6890ACABB}" type="presParOf" srcId="{FD311C99-CAA7-4C08-A980-506DB5F5BB76}" destId="{5DA344ED-F7E3-4FF9-9FA5-4CBC5AC7FD64}" srcOrd="4" destOrd="0" presId="urn:microsoft.com/office/officeart/2005/8/layout/vList5"/>
    <dgm:cxn modelId="{BB9A1A4C-AE5D-497B-832D-9E9F4A5A6E18}" type="presParOf" srcId="{5DA344ED-F7E3-4FF9-9FA5-4CBC5AC7FD64}" destId="{E22AEC4F-F215-4234-9551-EF0962B60C9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6D250-4B0B-4EB4-96D0-C689ABF03D12}"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50980849-5F8C-469A-A8CC-431CF5072F5C}">
      <dgm:prSet custT="1"/>
      <dgm:spPr/>
      <dgm:t>
        <a:bodyPr/>
        <a:lstStyle/>
        <a:p>
          <a:r>
            <a:rPr lang="en-US" sz="1800" b="1" dirty="0">
              <a:solidFill>
                <a:schemeClr val="bg2"/>
              </a:solidFill>
              <a:latin typeface="+mn-lt"/>
            </a:rPr>
            <a:t>NumPy</a:t>
          </a:r>
        </a:p>
        <a:p>
          <a:r>
            <a:rPr lang="en-US" sz="1800" b="1" dirty="0">
              <a:solidFill>
                <a:schemeClr val="bg2"/>
              </a:solidFill>
              <a:latin typeface="+mn-lt"/>
            </a:rPr>
            <a:t>Pandas</a:t>
          </a:r>
        </a:p>
        <a:p>
          <a:r>
            <a:rPr lang="en-US" sz="1800" b="1" dirty="0">
              <a:solidFill>
                <a:schemeClr val="bg2"/>
              </a:solidFill>
              <a:latin typeface="+mn-lt"/>
            </a:rPr>
            <a:t>Matplotlib</a:t>
          </a:r>
        </a:p>
      </dgm:t>
    </dgm:pt>
    <dgm:pt modelId="{08E7A89F-84DD-4B4F-983C-973035BE860F}" type="parTrans" cxnId="{AB17DC2C-C716-48FA-A36E-885671E28E69}">
      <dgm:prSet/>
      <dgm:spPr/>
      <dgm:t>
        <a:bodyPr/>
        <a:lstStyle/>
        <a:p>
          <a:endParaRPr lang="en-US"/>
        </a:p>
      </dgm:t>
    </dgm:pt>
    <dgm:pt modelId="{4508C23B-C958-407C-B326-C329D0C747E8}" type="sibTrans" cxnId="{AB17DC2C-C716-48FA-A36E-885671E28E69}">
      <dgm:prSet/>
      <dgm:spPr/>
      <dgm:t>
        <a:bodyPr/>
        <a:lstStyle/>
        <a:p>
          <a:endParaRPr lang="en-US"/>
        </a:p>
      </dgm:t>
    </dgm:pt>
    <dgm:pt modelId="{2C436B09-F211-48D3-A5E3-644E137B69E5}">
      <dgm:prSet custT="1"/>
      <dgm:spPr/>
      <dgm:t>
        <a:bodyPr/>
        <a:lstStyle/>
        <a:p>
          <a:r>
            <a:rPr lang="en-US" sz="1800" b="1" dirty="0">
              <a:solidFill>
                <a:schemeClr val="bg2"/>
              </a:solidFill>
            </a:rPr>
            <a:t>Scikit</a:t>
          </a:r>
        </a:p>
      </dgm:t>
    </dgm:pt>
    <dgm:pt modelId="{DB3D4105-5C9A-4F29-883B-61A50274AAB0}" type="parTrans" cxnId="{2B35A44B-7D83-44FA-B4F2-5F7ABDE1F66E}">
      <dgm:prSet/>
      <dgm:spPr/>
      <dgm:t>
        <a:bodyPr/>
        <a:lstStyle/>
        <a:p>
          <a:endParaRPr lang="en-US"/>
        </a:p>
      </dgm:t>
    </dgm:pt>
    <dgm:pt modelId="{7526B73B-D48D-400B-9D54-C3D971BCBECD}" type="sibTrans" cxnId="{2B35A44B-7D83-44FA-B4F2-5F7ABDE1F66E}">
      <dgm:prSet/>
      <dgm:spPr/>
      <dgm:t>
        <a:bodyPr/>
        <a:lstStyle/>
        <a:p>
          <a:endParaRPr lang="en-US"/>
        </a:p>
      </dgm:t>
    </dgm:pt>
    <dgm:pt modelId="{F1D00841-A1AF-4CC4-A5D5-E3167F470196}">
      <dgm:prSet/>
      <dgm:spPr/>
      <dgm:t>
        <a:bodyPr/>
        <a:lstStyle/>
        <a:p>
          <a:r>
            <a:rPr lang="en-US" i="0" dirty="0"/>
            <a:t>Geopandas</a:t>
          </a:r>
        </a:p>
      </dgm:t>
    </dgm:pt>
    <dgm:pt modelId="{68765E49-53A0-4E45-9121-17C3590F4333}" type="parTrans" cxnId="{887F3558-3AFA-41A3-AC45-0A7AEEC34181}">
      <dgm:prSet/>
      <dgm:spPr/>
      <dgm:t>
        <a:bodyPr/>
        <a:lstStyle/>
        <a:p>
          <a:endParaRPr lang="en-US"/>
        </a:p>
      </dgm:t>
    </dgm:pt>
    <dgm:pt modelId="{9F6F1F87-46F2-413C-91DB-63184261B268}" type="sibTrans" cxnId="{887F3558-3AFA-41A3-AC45-0A7AEEC34181}">
      <dgm:prSet/>
      <dgm:spPr/>
      <dgm:t>
        <a:bodyPr/>
        <a:lstStyle/>
        <a:p>
          <a:endParaRPr lang="en-US"/>
        </a:p>
      </dgm:t>
    </dgm:pt>
    <dgm:pt modelId="{20B4CA18-9241-4F3B-AB0A-D0B9F63D5897}">
      <dgm:prSet/>
      <dgm:spPr/>
      <dgm:t>
        <a:bodyPr/>
        <a:lstStyle/>
        <a:p>
          <a:r>
            <a:rPr lang="en-US" i="0" dirty="0"/>
            <a:t>GDAL/OGR</a:t>
          </a:r>
        </a:p>
      </dgm:t>
    </dgm:pt>
    <dgm:pt modelId="{41B3D2E4-55EB-4CBD-B23E-835E0DD16F56}" type="parTrans" cxnId="{F4FF7022-6D7F-4340-8EF2-FF78EDF0836B}">
      <dgm:prSet/>
      <dgm:spPr/>
      <dgm:t>
        <a:bodyPr/>
        <a:lstStyle/>
        <a:p>
          <a:endParaRPr lang="en-US"/>
        </a:p>
      </dgm:t>
    </dgm:pt>
    <dgm:pt modelId="{D1579A53-5D54-4741-8899-86A1F2562065}" type="sibTrans" cxnId="{F4FF7022-6D7F-4340-8EF2-FF78EDF0836B}">
      <dgm:prSet/>
      <dgm:spPr/>
      <dgm:t>
        <a:bodyPr/>
        <a:lstStyle/>
        <a:p>
          <a:endParaRPr lang="en-US"/>
        </a:p>
      </dgm:t>
    </dgm:pt>
    <dgm:pt modelId="{35F3F2BE-4F1D-45CC-9D91-4B267FEDD20D}">
      <dgm:prSet/>
      <dgm:spPr/>
      <dgm:t>
        <a:bodyPr/>
        <a:lstStyle/>
        <a:p>
          <a:r>
            <a:rPr lang="en-US" b="0" i="0" dirty="0"/>
            <a:t>RSGISLib</a:t>
          </a:r>
        </a:p>
      </dgm:t>
    </dgm:pt>
    <dgm:pt modelId="{F3B8647F-CE24-413E-AC2A-ACC36EED53EE}" type="parTrans" cxnId="{976D343B-54CF-4D1E-B1F8-38299331323B}">
      <dgm:prSet/>
      <dgm:spPr/>
      <dgm:t>
        <a:bodyPr/>
        <a:lstStyle/>
        <a:p>
          <a:endParaRPr lang="en-US"/>
        </a:p>
      </dgm:t>
    </dgm:pt>
    <dgm:pt modelId="{A19EC3B1-2B8B-41AF-B27D-67536B950A99}" type="sibTrans" cxnId="{976D343B-54CF-4D1E-B1F8-38299331323B}">
      <dgm:prSet/>
      <dgm:spPr/>
      <dgm:t>
        <a:bodyPr/>
        <a:lstStyle/>
        <a:p>
          <a:endParaRPr lang="en-US"/>
        </a:p>
      </dgm:t>
    </dgm:pt>
    <dgm:pt modelId="{6B047770-AE7A-4B23-9353-AA2F5FFE8157}">
      <dgm:prSet/>
      <dgm:spPr/>
      <dgm:t>
        <a:bodyPr/>
        <a:lstStyle/>
        <a:p>
          <a:r>
            <a:rPr lang="en-US" i="0" dirty="0"/>
            <a:t>PyProj </a:t>
          </a:r>
        </a:p>
        <a:p>
          <a:r>
            <a:rPr lang="en-US" i="0" dirty="0"/>
            <a:t> Pywedge</a:t>
          </a:r>
        </a:p>
      </dgm:t>
    </dgm:pt>
    <dgm:pt modelId="{499F1ACF-F5BF-4B29-830B-259CD178082A}" type="parTrans" cxnId="{1E7D4BEE-048B-47EF-BE41-0A627FF7A9AB}">
      <dgm:prSet/>
      <dgm:spPr/>
      <dgm:t>
        <a:bodyPr/>
        <a:lstStyle/>
        <a:p>
          <a:endParaRPr lang="en-US"/>
        </a:p>
      </dgm:t>
    </dgm:pt>
    <dgm:pt modelId="{1AA39EC3-8008-4BC7-940C-BF3935C6B982}" type="sibTrans" cxnId="{1E7D4BEE-048B-47EF-BE41-0A627FF7A9AB}">
      <dgm:prSet/>
      <dgm:spPr/>
      <dgm:t>
        <a:bodyPr/>
        <a:lstStyle/>
        <a:p>
          <a:endParaRPr lang="en-US"/>
        </a:p>
      </dgm:t>
    </dgm:pt>
    <dgm:pt modelId="{355735FE-8DD8-4B0A-84EE-9E64C31503F7}">
      <dgm:prSet/>
      <dgm:spPr/>
      <dgm:t>
        <a:bodyPr/>
        <a:lstStyle/>
        <a:p>
          <a:r>
            <a:rPr lang="en-US" i="0" dirty="0"/>
            <a:t>Re (regular expressions)</a:t>
          </a:r>
        </a:p>
      </dgm:t>
    </dgm:pt>
    <dgm:pt modelId="{50439650-80FE-488E-A903-1D81E71025B9}" type="parTrans" cxnId="{3F0D0847-6AB3-44DA-ABF7-A30124806313}">
      <dgm:prSet/>
      <dgm:spPr/>
      <dgm:t>
        <a:bodyPr/>
        <a:lstStyle/>
        <a:p>
          <a:endParaRPr lang="en-US"/>
        </a:p>
      </dgm:t>
    </dgm:pt>
    <dgm:pt modelId="{F816C469-913C-4AEA-B359-F53F2EC32447}" type="sibTrans" cxnId="{3F0D0847-6AB3-44DA-ABF7-A30124806313}">
      <dgm:prSet/>
      <dgm:spPr/>
      <dgm:t>
        <a:bodyPr/>
        <a:lstStyle/>
        <a:p>
          <a:endParaRPr lang="en-US"/>
        </a:p>
      </dgm:t>
    </dgm:pt>
    <dgm:pt modelId="{B8A585BD-E49F-47A4-B737-5D5E8C0640CA}">
      <dgm:prSet/>
      <dgm:spPr/>
      <dgm:t>
        <a:bodyPr/>
        <a:lstStyle/>
        <a:p>
          <a:r>
            <a:rPr lang="en-US" i="0"/>
            <a:t>ReportLab</a:t>
          </a:r>
        </a:p>
      </dgm:t>
    </dgm:pt>
    <dgm:pt modelId="{3028E5BB-038C-4AC2-A48D-B721EA57713C}" type="parTrans" cxnId="{506A9703-2E70-4474-96AF-2FC9BB89B046}">
      <dgm:prSet/>
      <dgm:spPr/>
      <dgm:t>
        <a:bodyPr/>
        <a:lstStyle/>
        <a:p>
          <a:endParaRPr lang="en-US"/>
        </a:p>
      </dgm:t>
    </dgm:pt>
    <dgm:pt modelId="{78B7CD89-F34E-4086-A193-069910F0B0AA}" type="sibTrans" cxnId="{506A9703-2E70-4474-96AF-2FC9BB89B046}">
      <dgm:prSet/>
      <dgm:spPr/>
      <dgm:t>
        <a:bodyPr/>
        <a:lstStyle/>
        <a:p>
          <a:endParaRPr lang="en-US"/>
        </a:p>
      </dgm:t>
    </dgm:pt>
    <dgm:pt modelId="{F4F6D4CA-57F0-4364-A23B-80B0A6A809A0}">
      <dgm:prSet/>
      <dgm:spPr/>
      <dgm:t>
        <a:bodyPr/>
        <a:lstStyle/>
        <a:p>
          <a:r>
            <a:rPr lang="en-US" i="0" dirty="0"/>
            <a:t>Pysal</a:t>
          </a:r>
        </a:p>
      </dgm:t>
    </dgm:pt>
    <dgm:pt modelId="{85749C2B-F7D1-41F3-812C-BDA20D76928A}" type="parTrans" cxnId="{666984F2-3888-4BDE-AF69-28FEBEF87E0A}">
      <dgm:prSet/>
      <dgm:spPr/>
      <dgm:t>
        <a:bodyPr/>
        <a:lstStyle/>
        <a:p>
          <a:endParaRPr lang="en-US"/>
        </a:p>
      </dgm:t>
    </dgm:pt>
    <dgm:pt modelId="{349D640D-05EC-4E65-8D84-D104123EBD08}" type="sibTrans" cxnId="{666984F2-3888-4BDE-AF69-28FEBEF87E0A}">
      <dgm:prSet/>
      <dgm:spPr/>
      <dgm:t>
        <a:bodyPr/>
        <a:lstStyle/>
        <a:p>
          <a:endParaRPr lang="en-US"/>
        </a:p>
      </dgm:t>
    </dgm:pt>
    <dgm:pt modelId="{EF21C1C9-665B-4B65-97C3-5FF36470C0C5}">
      <dgm:prSet/>
      <dgm:spPr/>
      <dgm:t>
        <a:bodyPr/>
        <a:lstStyle/>
        <a:p>
          <a:r>
            <a:rPr lang="en-US" i="0"/>
            <a:t>GDAL</a:t>
          </a:r>
        </a:p>
      </dgm:t>
    </dgm:pt>
    <dgm:pt modelId="{4CAD6632-B778-46EB-A89D-93AC8EC475DC}" type="parTrans" cxnId="{FAC35712-432B-41D4-BD32-B51A067604E0}">
      <dgm:prSet/>
      <dgm:spPr/>
      <dgm:t>
        <a:bodyPr/>
        <a:lstStyle/>
        <a:p>
          <a:endParaRPr lang="en-US"/>
        </a:p>
      </dgm:t>
    </dgm:pt>
    <dgm:pt modelId="{6BEE3211-1CAD-46B7-995E-B9E768178FF5}" type="sibTrans" cxnId="{FAC35712-432B-41D4-BD32-B51A067604E0}">
      <dgm:prSet/>
      <dgm:spPr/>
      <dgm:t>
        <a:bodyPr/>
        <a:lstStyle/>
        <a:p>
          <a:endParaRPr lang="en-US"/>
        </a:p>
      </dgm:t>
    </dgm:pt>
    <dgm:pt modelId="{F9D671A7-0407-4590-B357-C7E7783B0D2D}">
      <dgm:prSet/>
      <dgm:spPr/>
      <dgm:t>
        <a:bodyPr/>
        <a:lstStyle/>
        <a:p>
          <a:r>
            <a:rPr lang="en-US" i="0"/>
            <a:t>Rasterio</a:t>
          </a:r>
        </a:p>
      </dgm:t>
    </dgm:pt>
    <dgm:pt modelId="{28524608-0EC7-4B5D-AEBE-3B8510E13988}" type="parTrans" cxnId="{10B9D2D0-952A-4ED4-978A-EEB15622D810}">
      <dgm:prSet/>
      <dgm:spPr/>
      <dgm:t>
        <a:bodyPr/>
        <a:lstStyle/>
        <a:p>
          <a:endParaRPr lang="en-US"/>
        </a:p>
      </dgm:t>
    </dgm:pt>
    <dgm:pt modelId="{AF7872BC-923A-4707-A945-EB586F1ED9E3}" type="sibTrans" cxnId="{10B9D2D0-952A-4ED4-978A-EEB15622D810}">
      <dgm:prSet/>
      <dgm:spPr/>
      <dgm:t>
        <a:bodyPr/>
        <a:lstStyle/>
        <a:p>
          <a:endParaRPr lang="en-US"/>
        </a:p>
      </dgm:t>
    </dgm:pt>
    <dgm:pt modelId="{5F2719C0-5763-48EF-8C69-D1EDBC259B26}">
      <dgm:prSet/>
      <dgm:spPr/>
      <dgm:t>
        <a:bodyPr/>
        <a:lstStyle/>
        <a:p>
          <a:r>
            <a:rPr lang="en-US" i="0"/>
            <a:t>Folium</a:t>
          </a:r>
        </a:p>
      </dgm:t>
    </dgm:pt>
    <dgm:pt modelId="{61515CB6-443E-492B-BCFF-E8489181C5A6}" type="parTrans" cxnId="{E4FFA465-2518-4D87-94DE-4F2133518A2A}">
      <dgm:prSet/>
      <dgm:spPr/>
      <dgm:t>
        <a:bodyPr/>
        <a:lstStyle/>
        <a:p>
          <a:endParaRPr lang="en-US"/>
        </a:p>
      </dgm:t>
    </dgm:pt>
    <dgm:pt modelId="{EEC3362C-1D06-4F83-8B71-403CAF41489B}" type="sibTrans" cxnId="{E4FFA465-2518-4D87-94DE-4F2133518A2A}">
      <dgm:prSet/>
      <dgm:spPr/>
      <dgm:t>
        <a:bodyPr/>
        <a:lstStyle/>
        <a:p>
          <a:endParaRPr lang="en-US"/>
        </a:p>
      </dgm:t>
    </dgm:pt>
    <dgm:pt modelId="{C3586CC2-5904-4A2D-87C7-AAC54390C154}">
      <dgm:prSet/>
      <dgm:spPr/>
      <dgm:t>
        <a:bodyPr/>
        <a:lstStyle/>
        <a:p>
          <a:r>
            <a:rPr lang="en-US" dirty="0"/>
            <a:t>Scikit image</a:t>
          </a:r>
        </a:p>
      </dgm:t>
    </dgm:pt>
    <dgm:pt modelId="{1775E9A0-8E42-48F7-9261-A888ECDA6B8B}" type="parTrans" cxnId="{6D2B4DA5-935A-4C81-A0DA-B50BD9FF9A51}">
      <dgm:prSet/>
      <dgm:spPr/>
      <dgm:t>
        <a:bodyPr/>
        <a:lstStyle/>
        <a:p>
          <a:endParaRPr lang="en-US"/>
        </a:p>
      </dgm:t>
    </dgm:pt>
    <dgm:pt modelId="{915D5D8E-BDB4-4631-A022-9640C9CE8E29}" type="sibTrans" cxnId="{6D2B4DA5-935A-4C81-A0DA-B50BD9FF9A51}">
      <dgm:prSet/>
      <dgm:spPr/>
      <dgm:t>
        <a:bodyPr/>
        <a:lstStyle/>
        <a:p>
          <a:endParaRPr lang="en-US"/>
        </a:p>
      </dgm:t>
    </dgm:pt>
    <dgm:pt modelId="{8BF413C3-701C-4590-9CF9-425CF8297A14}">
      <dgm:prSet/>
      <dgm:spPr/>
      <dgm:t>
        <a:bodyPr/>
        <a:lstStyle/>
        <a:p>
          <a:r>
            <a:rPr lang="en-US" i="0"/>
            <a:t>Descartes</a:t>
          </a:r>
        </a:p>
      </dgm:t>
    </dgm:pt>
    <dgm:pt modelId="{BA316978-F76A-451A-8C3B-C81A9EBD053A}" type="parTrans" cxnId="{4B0AB33A-9706-4B66-8B68-B28F606EF636}">
      <dgm:prSet/>
      <dgm:spPr/>
      <dgm:t>
        <a:bodyPr/>
        <a:lstStyle/>
        <a:p>
          <a:endParaRPr lang="en-US"/>
        </a:p>
      </dgm:t>
    </dgm:pt>
    <dgm:pt modelId="{3ABAE4B0-BF98-4DF1-B2E9-2387B8C73E68}" type="sibTrans" cxnId="{4B0AB33A-9706-4B66-8B68-B28F606EF636}">
      <dgm:prSet/>
      <dgm:spPr/>
      <dgm:t>
        <a:bodyPr/>
        <a:lstStyle/>
        <a:p>
          <a:endParaRPr lang="en-US"/>
        </a:p>
      </dgm:t>
    </dgm:pt>
    <dgm:pt modelId="{C3530E14-4486-4DB5-995E-9ECE688A3386}">
      <dgm:prSet/>
      <dgm:spPr/>
      <dgm:t>
        <a:bodyPr/>
        <a:lstStyle/>
        <a:p>
          <a:r>
            <a:rPr lang="en-US"/>
            <a:t>Xarray</a:t>
          </a:r>
        </a:p>
      </dgm:t>
    </dgm:pt>
    <dgm:pt modelId="{A85CE03D-F90B-466D-84B9-CD57695A225D}" type="parTrans" cxnId="{79F755C7-0F8D-4DF7-8114-C1B352397C06}">
      <dgm:prSet/>
      <dgm:spPr/>
      <dgm:t>
        <a:bodyPr/>
        <a:lstStyle/>
        <a:p>
          <a:endParaRPr lang="en-US"/>
        </a:p>
      </dgm:t>
    </dgm:pt>
    <dgm:pt modelId="{C9E6D5E9-5277-421A-93B4-A156BBA25A1B}" type="sibTrans" cxnId="{79F755C7-0F8D-4DF7-8114-C1B352397C06}">
      <dgm:prSet/>
      <dgm:spPr/>
      <dgm:t>
        <a:bodyPr/>
        <a:lstStyle/>
        <a:p>
          <a:endParaRPr lang="en-US"/>
        </a:p>
      </dgm:t>
    </dgm:pt>
    <dgm:pt modelId="{15D289DA-2D92-4636-B93D-939A37B8D616}">
      <dgm:prSet/>
      <dgm:spPr/>
      <dgm:t>
        <a:bodyPr/>
        <a:lstStyle/>
        <a:p>
          <a:r>
            <a:rPr lang="en-US" dirty="0"/>
            <a:t>Seaborn</a:t>
          </a:r>
        </a:p>
      </dgm:t>
    </dgm:pt>
    <dgm:pt modelId="{DA529A29-2DBC-4DA7-A6F8-8C70048BAD66}" type="parTrans" cxnId="{35806150-B5F2-4ED6-A58B-8A25CFE40E61}">
      <dgm:prSet/>
      <dgm:spPr/>
      <dgm:t>
        <a:bodyPr/>
        <a:lstStyle/>
        <a:p>
          <a:endParaRPr lang="en-US"/>
        </a:p>
      </dgm:t>
    </dgm:pt>
    <dgm:pt modelId="{7ECDC7AD-D350-406B-8105-AAC427CA3240}" type="sibTrans" cxnId="{35806150-B5F2-4ED6-A58B-8A25CFE40E61}">
      <dgm:prSet/>
      <dgm:spPr/>
      <dgm:t>
        <a:bodyPr/>
        <a:lstStyle/>
        <a:p>
          <a:endParaRPr lang="en-US"/>
        </a:p>
      </dgm:t>
    </dgm:pt>
    <dgm:pt modelId="{3C0E777F-EEA0-433D-A65B-0310B5D2800B}" type="pres">
      <dgm:prSet presAssocID="{FAA6D250-4B0B-4EB4-96D0-C689ABF03D12}" presName="Name0" presStyleCnt="0">
        <dgm:presLayoutVars>
          <dgm:dir/>
          <dgm:resizeHandles val="exact"/>
        </dgm:presLayoutVars>
      </dgm:prSet>
      <dgm:spPr/>
    </dgm:pt>
    <dgm:pt modelId="{83F5ABCB-F2BB-4D69-83FF-40EF2008F600}" type="pres">
      <dgm:prSet presAssocID="{50980849-5F8C-469A-A8CC-431CF5072F5C}" presName="node" presStyleLbl="node1" presStyleIdx="0" presStyleCnt="16" custScaleY="127753">
        <dgm:presLayoutVars>
          <dgm:bulletEnabled val="1"/>
        </dgm:presLayoutVars>
      </dgm:prSet>
      <dgm:spPr/>
    </dgm:pt>
    <dgm:pt modelId="{E7D48CD7-599B-43DA-B039-00A236B89839}" type="pres">
      <dgm:prSet presAssocID="{4508C23B-C958-407C-B326-C329D0C747E8}" presName="sibTrans" presStyleLbl="sibTrans1D1" presStyleIdx="0" presStyleCnt="15"/>
      <dgm:spPr/>
    </dgm:pt>
    <dgm:pt modelId="{295D4C89-13B2-4426-9160-93BD548193CA}" type="pres">
      <dgm:prSet presAssocID="{4508C23B-C958-407C-B326-C329D0C747E8}" presName="connectorText" presStyleLbl="sibTrans1D1" presStyleIdx="0" presStyleCnt="15"/>
      <dgm:spPr/>
    </dgm:pt>
    <dgm:pt modelId="{2A43354B-AAA8-44ED-A303-260EE84D48AC}" type="pres">
      <dgm:prSet presAssocID="{2C436B09-F211-48D3-A5E3-644E137B69E5}" presName="node" presStyleLbl="node1" presStyleIdx="1" presStyleCnt="16" custScaleY="142517" custLinFactNeighborX="6961" custLinFactNeighborY="5273">
        <dgm:presLayoutVars>
          <dgm:bulletEnabled val="1"/>
        </dgm:presLayoutVars>
      </dgm:prSet>
      <dgm:spPr/>
    </dgm:pt>
    <dgm:pt modelId="{968B9250-A562-4054-AA88-C095E12961E6}" type="pres">
      <dgm:prSet presAssocID="{7526B73B-D48D-400B-9D54-C3D971BCBECD}" presName="sibTrans" presStyleLbl="sibTrans1D1" presStyleIdx="1" presStyleCnt="15"/>
      <dgm:spPr/>
    </dgm:pt>
    <dgm:pt modelId="{83C6FCB9-FD43-479E-B3CC-4A8CD5F28232}" type="pres">
      <dgm:prSet presAssocID="{7526B73B-D48D-400B-9D54-C3D971BCBECD}" presName="connectorText" presStyleLbl="sibTrans1D1" presStyleIdx="1" presStyleCnt="15"/>
      <dgm:spPr/>
    </dgm:pt>
    <dgm:pt modelId="{1F3FF9A4-5026-455C-8C94-3E01809E005A}" type="pres">
      <dgm:prSet presAssocID="{F1D00841-A1AF-4CC4-A5D5-E3167F470196}" presName="node" presStyleLbl="node1" presStyleIdx="2" presStyleCnt="16" custScaleY="136190">
        <dgm:presLayoutVars>
          <dgm:bulletEnabled val="1"/>
        </dgm:presLayoutVars>
      </dgm:prSet>
      <dgm:spPr/>
    </dgm:pt>
    <dgm:pt modelId="{4A7680E9-10C9-4723-8BF9-6C032BBD52BD}" type="pres">
      <dgm:prSet presAssocID="{9F6F1F87-46F2-413C-91DB-63184261B268}" presName="sibTrans" presStyleLbl="sibTrans1D1" presStyleIdx="2" presStyleCnt="15"/>
      <dgm:spPr/>
    </dgm:pt>
    <dgm:pt modelId="{EA076772-DA21-427F-8B5E-E98FF5A9FC1B}" type="pres">
      <dgm:prSet presAssocID="{9F6F1F87-46F2-413C-91DB-63184261B268}" presName="connectorText" presStyleLbl="sibTrans1D1" presStyleIdx="2" presStyleCnt="15"/>
      <dgm:spPr/>
    </dgm:pt>
    <dgm:pt modelId="{847A7C9A-D2F9-4A69-8149-FA4B7672C7D2}" type="pres">
      <dgm:prSet presAssocID="{20B4CA18-9241-4F3B-AB0A-D0B9F63D5897}" presName="node" presStyleLbl="node1" presStyleIdx="3" presStyleCnt="16" custScaleY="131971">
        <dgm:presLayoutVars>
          <dgm:bulletEnabled val="1"/>
        </dgm:presLayoutVars>
      </dgm:prSet>
      <dgm:spPr/>
    </dgm:pt>
    <dgm:pt modelId="{E39451A1-27D3-437A-B0E8-2337A63B759F}" type="pres">
      <dgm:prSet presAssocID="{D1579A53-5D54-4741-8899-86A1F2562065}" presName="sibTrans" presStyleLbl="sibTrans1D1" presStyleIdx="3" presStyleCnt="15"/>
      <dgm:spPr/>
    </dgm:pt>
    <dgm:pt modelId="{3DBA3D59-6009-4601-B175-E4FC81199BF3}" type="pres">
      <dgm:prSet presAssocID="{D1579A53-5D54-4741-8899-86A1F2562065}" presName="connectorText" presStyleLbl="sibTrans1D1" presStyleIdx="3" presStyleCnt="15"/>
      <dgm:spPr/>
    </dgm:pt>
    <dgm:pt modelId="{8341364A-55F5-4B8B-ADA7-63467C10D394}" type="pres">
      <dgm:prSet presAssocID="{35F3F2BE-4F1D-45CC-9D91-4B267FEDD20D}" presName="node" presStyleLbl="node1" presStyleIdx="4" presStyleCnt="16">
        <dgm:presLayoutVars>
          <dgm:bulletEnabled val="1"/>
        </dgm:presLayoutVars>
      </dgm:prSet>
      <dgm:spPr/>
    </dgm:pt>
    <dgm:pt modelId="{B8E571FF-2501-46AD-8562-1EC91AEA1825}" type="pres">
      <dgm:prSet presAssocID="{A19EC3B1-2B8B-41AF-B27D-67536B950A99}" presName="sibTrans" presStyleLbl="sibTrans1D1" presStyleIdx="4" presStyleCnt="15"/>
      <dgm:spPr/>
    </dgm:pt>
    <dgm:pt modelId="{9B04C1F2-C518-4FF2-94F9-8FA578BF98FB}" type="pres">
      <dgm:prSet presAssocID="{A19EC3B1-2B8B-41AF-B27D-67536B950A99}" presName="connectorText" presStyleLbl="sibTrans1D1" presStyleIdx="4" presStyleCnt="15"/>
      <dgm:spPr/>
    </dgm:pt>
    <dgm:pt modelId="{26E2C210-E6CA-4334-8758-CDF3CE23F696}" type="pres">
      <dgm:prSet presAssocID="{6B047770-AE7A-4B23-9353-AA2F5FFE8157}" presName="node" presStyleLbl="node1" presStyleIdx="5" presStyleCnt="16">
        <dgm:presLayoutVars>
          <dgm:bulletEnabled val="1"/>
        </dgm:presLayoutVars>
      </dgm:prSet>
      <dgm:spPr/>
    </dgm:pt>
    <dgm:pt modelId="{F762382B-A18E-4C16-B7D7-D9DD7FB70DE7}" type="pres">
      <dgm:prSet presAssocID="{1AA39EC3-8008-4BC7-940C-BF3935C6B982}" presName="sibTrans" presStyleLbl="sibTrans1D1" presStyleIdx="5" presStyleCnt="15"/>
      <dgm:spPr/>
    </dgm:pt>
    <dgm:pt modelId="{8D4DAE1C-152D-4A19-8C85-E266BEDC8EDE}" type="pres">
      <dgm:prSet presAssocID="{1AA39EC3-8008-4BC7-940C-BF3935C6B982}" presName="connectorText" presStyleLbl="sibTrans1D1" presStyleIdx="5" presStyleCnt="15"/>
      <dgm:spPr/>
    </dgm:pt>
    <dgm:pt modelId="{C6DA460F-2292-4960-B35E-08A29617E688}" type="pres">
      <dgm:prSet presAssocID="{355735FE-8DD8-4B0A-84EE-9E64C31503F7}" presName="node" presStyleLbl="node1" presStyleIdx="6" presStyleCnt="16">
        <dgm:presLayoutVars>
          <dgm:bulletEnabled val="1"/>
        </dgm:presLayoutVars>
      </dgm:prSet>
      <dgm:spPr/>
    </dgm:pt>
    <dgm:pt modelId="{D449ED31-B834-4EA5-9BB6-FD9BD265F2A5}" type="pres">
      <dgm:prSet presAssocID="{F816C469-913C-4AEA-B359-F53F2EC32447}" presName="sibTrans" presStyleLbl="sibTrans1D1" presStyleIdx="6" presStyleCnt="15"/>
      <dgm:spPr/>
    </dgm:pt>
    <dgm:pt modelId="{A6E35B4F-8E7F-4CB0-9E04-3C83773C4C10}" type="pres">
      <dgm:prSet presAssocID="{F816C469-913C-4AEA-B359-F53F2EC32447}" presName="connectorText" presStyleLbl="sibTrans1D1" presStyleIdx="6" presStyleCnt="15"/>
      <dgm:spPr/>
    </dgm:pt>
    <dgm:pt modelId="{87228F37-2BBE-4059-8F68-C701F2FE01F6}" type="pres">
      <dgm:prSet presAssocID="{B8A585BD-E49F-47A4-B737-5D5E8C0640CA}" presName="node" presStyleLbl="node1" presStyleIdx="7" presStyleCnt="16">
        <dgm:presLayoutVars>
          <dgm:bulletEnabled val="1"/>
        </dgm:presLayoutVars>
      </dgm:prSet>
      <dgm:spPr/>
    </dgm:pt>
    <dgm:pt modelId="{B2E4348B-5841-4EDE-B83F-A4871C88D3E7}" type="pres">
      <dgm:prSet presAssocID="{78B7CD89-F34E-4086-A193-069910F0B0AA}" presName="sibTrans" presStyleLbl="sibTrans1D1" presStyleIdx="7" presStyleCnt="15"/>
      <dgm:spPr/>
    </dgm:pt>
    <dgm:pt modelId="{B3E437C9-FE41-4D9B-8281-4C0630536B46}" type="pres">
      <dgm:prSet presAssocID="{78B7CD89-F34E-4086-A193-069910F0B0AA}" presName="connectorText" presStyleLbl="sibTrans1D1" presStyleIdx="7" presStyleCnt="15"/>
      <dgm:spPr/>
    </dgm:pt>
    <dgm:pt modelId="{B0A68952-44DA-44FF-8B08-0DC78B67F343}" type="pres">
      <dgm:prSet presAssocID="{F4F6D4CA-57F0-4364-A23B-80B0A6A809A0}" presName="node" presStyleLbl="node1" presStyleIdx="8" presStyleCnt="16">
        <dgm:presLayoutVars>
          <dgm:bulletEnabled val="1"/>
        </dgm:presLayoutVars>
      </dgm:prSet>
      <dgm:spPr/>
    </dgm:pt>
    <dgm:pt modelId="{ACDB852A-460A-49D0-85BC-FC1B8F2607A3}" type="pres">
      <dgm:prSet presAssocID="{349D640D-05EC-4E65-8D84-D104123EBD08}" presName="sibTrans" presStyleLbl="sibTrans1D1" presStyleIdx="8" presStyleCnt="15"/>
      <dgm:spPr/>
    </dgm:pt>
    <dgm:pt modelId="{4DF729AC-C804-4233-80CA-640A3CFA1EC9}" type="pres">
      <dgm:prSet presAssocID="{349D640D-05EC-4E65-8D84-D104123EBD08}" presName="connectorText" presStyleLbl="sibTrans1D1" presStyleIdx="8" presStyleCnt="15"/>
      <dgm:spPr/>
    </dgm:pt>
    <dgm:pt modelId="{5AC64212-9DC2-45DC-A2EA-71E9BA539510}" type="pres">
      <dgm:prSet presAssocID="{EF21C1C9-665B-4B65-97C3-5FF36470C0C5}" presName="node" presStyleLbl="node1" presStyleIdx="9" presStyleCnt="16">
        <dgm:presLayoutVars>
          <dgm:bulletEnabled val="1"/>
        </dgm:presLayoutVars>
      </dgm:prSet>
      <dgm:spPr/>
    </dgm:pt>
    <dgm:pt modelId="{C8A0BEC1-A074-47C4-BD7D-E9170149BC08}" type="pres">
      <dgm:prSet presAssocID="{6BEE3211-1CAD-46B7-995E-B9E768178FF5}" presName="sibTrans" presStyleLbl="sibTrans1D1" presStyleIdx="9" presStyleCnt="15"/>
      <dgm:spPr/>
    </dgm:pt>
    <dgm:pt modelId="{DBE8DD24-DC5F-4DAB-B288-4B356B050FDE}" type="pres">
      <dgm:prSet presAssocID="{6BEE3211-1CAD-46B7-995E-B9E768178FF5}" presName="connectorText" presStyleLbl="sibTrans1D1" presStyleIdx="9" presStyleCnt="15"/>
      <dgm:spPr/>
    </dgm:pt>
    <dgm:pt modelId="{B28FD430-525F-4937-BE24-DF0E1BCE8984}" type="pres">
      <dgm:prSet presAssocID="{F9D671A7-0407-4590-B357-C7E7783B0D2D}" presName="node" presStyleLbl="node1" presStyleIdx="10" presStyleCnt="16">
        <dgm:presLayoutVars>
          <dgm:bulletEnabled val="1"/>
        </dgm:presLayoutVars>
      </dgm:prSet>
      <dgm:spPr/>
    </dgm:pt>
    <dgm:pt modelId="{BAB1A65E-8135-4135-B446-DF40CC9BF433}" type="pres">
      <dgm:prSet presAssocID="{AF7872BC-923A-4707-A945-EB586F1ED9E3}" presName="sibTrans" presStyleLbl="sibTrans1D1" presStyleIdx="10" presStyleCnt="15"/>
      <dgm:spPr/>
    </dgm:pt>
    <dgm:pt modelId="{9BD40279-AF84-4D52-81EB-FE0993A6759A}" type="pres">
      <dgm:prSet presAssocID="{AF7872BC-923A-4707-A945-EB586F1ED9E3}" presName="connectorText" presStyleLbl="sibTrans1D1" presStyleIdx="10" presStyleCnt="15"/>
      <dgm:spPr/>
    </dgm:pt>
    <dgm:pt modelId="{7F78FA73-3222-47C4-BDCC-53F177878BEC}" type="pres">
      <dgm:prSet presAssocID="{5F2719C0-5763-48EF-8C69-D1EDBC259B26}" presName="node" presStyleLbl="node1" presStyleIdx="11" presStyleCnt="16">
        <dgm:presLayoutVars>
          <dgm:bulletEnabled val="1"/>
        </dgm:presLayoutVars>
      </dgm:prSet>
      <dgm:spPr/>
    </dgm:pt>
    <dgm:pt modelId="{003959B1-03A6-4537-86A4-2FA87133387D}" type="pres">
      <dgm:prSet presAssocID="{EEC3362C-1D06-4F83-8B71-403CAF41489B}" presName="sibTrans" presStyleLbl="sibTrans1D1" presStyleIdx="11" presStyleCnt="15"/>
      <dgm:spPr/>
    </dgm:pt>
    <dgm:pt modelId="{48C34B10-F0FE-4A1B-B789-8906B9E05109}" type="pres">
      <dgm:prSet presAssocID="{EEC3362C-1D06-4F83-8B71-403CAF41489B}" presName="connectorText" presStyleLbl="sibTrans1D1" presStyleIdx="11" presStyleCnt="15"/>
      <dgm:spPr/>
    </dgm:pt>
    <dgm:pt modelId="{6A4BF21B-AAE7-4BF8-9D33-99895625F451}" type="pres">
      <dgm:prSet presAssocID="{C3586CC2-5904-4A2D-87C7-AAC54390C154}" presName="node" presStyleLbl="node1" presStyleIdx="12" presStyleCnt="16">
        <dgm:presLayoutVars>
          <dgm:bulletEnabled val="1"/>
        </dgm:presLayoutVars>
      </dgm:prSet>
      <dgm:spPr/>
    </dgm:pt>
    <dgm:pt modelId="{7C7A58CC-B01F-4664-AB6D-339C05A3471A}" type="pres">
      <dgm:prSet presAssocID="{915D5D8E-BDB4-4631-A022-9640C9CE8E29}" presName="sibTrans" presStyleLbl="sibTrans1D1" presStyleIdx="12" presStyleCnt="15"/>
      <dgm:spPr/>
    </dgm:pt>
    <dgm:pt modelId="{60E752E7-0234-47AF-A275-6C293818E005}" type="pres">
      <dgm:prSet presAssocID="{915D5D8E-BDB4-4631-A022-9640C9CE8E29}" presName="connectorText" presStyleLbl="sibTrans1D1" presStyleIdx="12" presStyleCnt="15"/>
      <dgm:spPr/>
    </dgm:pt>
    <dgm:pt modelId="{CD5B026A-0D1C-4C15-8F73-718601226D9C}" type="pres">
      <dgm:prSet presAssocID="{8BF413C3-701C-4590-9CF9-425CF8297A14}" presName="node" presStyleLbl="node1" presStyleIdx="13" presStyleCnt="16">
        <dgm:presLayoutVars>
          <dgm:bulletEnabled val="1"/>
        </dgm:presLayoutVars>
      </dgm:prSet>
      <dgm:spPr/>
    </dgm:pt>
    <dgm:pt modelId="{DDD8AF32-6AEA-425F-80D8-8C7909393862}" type="pres">
      <dgm:prSet presAssocID="{3ABAE4B0-BF98-4DF1-B2E9-2387B8C73E68}" presName="sibTrans" presStyleLbl="sibTrans1D1" presStyleIdx="13" presStyleCnt="15"/>
      <dgm:spPr/>
    </dgm:pt>
    <dgm:pt modelId="{10BC557F-D387-4B23-AEF2-A400A14AEC0B}" type="pres">
      <dgm:prSet presAssocID="{3ABAE4B0-BF98-4DF1-B2E9-2387B8C73E68}" presName="connectorText" presStyleLbl="sibTrans1D1" presStyleIdx="13" presStyleCnt="15"/>
      <dgm:spPr/>
    </dgm:pt>
    <dgm:pt modelId="{F657B625-9738-40E5-B355-C8ABEA5ACD3A}" type="pres">
      <dgm:prSet presAssocID="{C3530E14-4486-4DB5-995E-9ECE688A3386}" presName="node" presStyleLbl="node1" presStyleIdx="14" presStyleCnt="16">
        <dgm:presLayoutVars>
          <dgm:bulletEnabled val="1"/>
        </dgm:presLayoutVars>
      </dgm:prSet>
      <dgm:spPr/>
    </dgm:pt>
    <dgm:pt modelId="{FF8A1A5B-6851-4F64-BD05-C60C4CB31414}" type="pres">
      <dgm:prSet presAssocID="{C9E6D5E9-5277-421A-93B4-A156BBA25A1B}" presName="sibTrans" presStyleLbl="sibTrans1D1" presStyleIdx="14" presStyleCnt="15"/>
      <dgm:spPr/>
    </dgm:pt>
    <dgm:pt modelId="{D216A3B4-CFE9-47C2-AF48-432E8837E2AA}" type="pres">
      <dgm:prSet presAssocID="{C9E6D5E9-5277-421A-93B4-A156BBA25A1B}" presName="connectorText" presStyleLbl="sibTrans1D1" presStyleIdx="14" presStyleCnt="15"/>
      <dgm:spPr/>
    </dgm:pt>
    <dgm:pt modelId="{048FA968-86DC-4512-8660-992CBC6D3FDF}" type="pres">
      <dgm:prSet presAssocID="{15D289DA-2D92-4636-B93D-939A37B8D616}" presName="node" presStyleLbl="node1" presStyleIdx="15" presStyleCnt="16">
        <dgm:presLayoutVars>
          <dgm:bulletEnabled val="1"/>
        </dgm:presLayoutVars>
      </dgm:prSet>
      <dgm:spPr/>
    </dgm:pt>
  </dgm:ptLst>
  <dgm:cxnLst>
    <dgm:cxn modelId="{746A4200-76C9-4AEB-8719-B830FAAA3C95}" type="presOf" srcId="{EEC3362C-1D06-4F83-8B71-403CAF41489B}" destId="{003959B1-03A6-4537-86A4-2FA87133387D}" srcOrd="0" destOrd="0" presId="urn:microsoft.com/office/officeart/2016/7/layout/RepeatingBendingProcessNew"/>
    <dgm:cxn modelId="{404D4102-0EAD-48EA-B351-51A99F7F67AD}" type="presOf" srcId="{5F2719C0-5763-48EF-8C69-D1EDBC259B26}" destId="{7F78FA73-3222-47C4-BDCC-53F177878BEC}" srcOrd="0" destOrd="0" presId="urn:microsoft.com/office/officeart/2016/7/layout/RepeatingBendingProcessNew"/>
    <dgm:cxn modelId="{506A9703-2E70-4474-96AF-2FC9BB89B046}" srcId="{FAA6D250-4B0B-4EB4-96D0-C689ABF03D12}" destId="{B8A585BD-E49F-47A4-B737-5D5E8C0640CA}" srcOrd="7" destOrd="0" parTransId="{3028E5BB-038C-4AC2-A48D-B721EA57713C}" sibTransId="{78B7CD89-F34E-4086-A193-069910F0B0AA}"/>
    <dgm:cxn modelId="{4D2E9903-41C2-4B47-BE04-8B8CDA08A67C}" type="presOf" srcId="{355735FE-8DD8-4B0A-84EE-9E64C31503F7}" destId="{C6DA460F-2292-4960-B35E-08A29617E688}" srcOrd="0" destOrd="0" presId="urn:microsoft.com/office/officeart/2016/7/layout/RepeatingBendingProcessNew"/>
    <dgm:cxn modelId="{7A1EBD0C-8515-4742-A874-15F53F0268BA}" type="presOf" srcId="{AF7872BC-923A-4707-A945-EB586F1ED9E3}" destId="{BAB1A65E-8135-4135-B446-DF40CC9BF433}" srcOrd="0" destOrd="0" presId="urn:microsoft.com/office/officeart/2016/7/layout/RepeatingBendingProcessNew"/>
    <dgm:cxn modelId="{FAC35712-432B-41D4-BD32-B51A067604E0}" srcId="{FAA6D250-4B0B-4EB4-96D0-C689ABF03D12}" destId="{EF21C1C9-665B-4B65-97C3-5FF36470C0C5}" srcOrd="9" destOrd="0" parTransId="{4CAD6632-B778-46EB-A89D-93AC8EC475DC}" sibTransId="{6BEE3211-1CAD-46B7-995E-B9E768178FF5}"/>
    <dgm:cxn modelId="{1760201D-1689-4BC5-963B-DA23453D1E17}" type="presOf" srcId="{F816C469-913C-4AEA-B359-F53F2EC32447}" destId="{D449ED31-B834-4EA5-9BB6-FD9BD265F2A5}" srcOrd="0" destOrd="0" presId="urn:microsoft.com/office/officeart/2016/7/layout/RepeatingBendingProcessNew"/>
    <dgm:cxn modelId="{293F6D1D-25B6-4269-B45E-EEC0469A33C3}" type="presOf" srcId="{4508C23B-C958-407C-B326-C329D0C747E8}" destId="{E7D48CD7-599B-43DA-B039-00A236B89839}" srcOrd="0" destOrd="0" presId="urn:microsoft.com/office/officeart/2016/7/layout/RepeatingBendingProcessNew"/>
    <dgm:cxn modelId="{DA5D811E-EAA3-4065-8075-AF8DDEB975D6}" type="presOf" srcId="{349D640D-05EC-4E65-8D84-D104123EBD08}" destId="{ACDB852A-460A-49D0-85BC-FC1B8F2607A3}" srcOrd="0" destOrd="0" presId="urn:microsoft.com/office/officeart/2016/7/layout/RepeatingBendingProcessNew"/>
    <dgm:cxn modelId="{80DD1820-4DF5-4ADC-9C13-3A3789272496}" type="presOf" srcId="{349D640D-05EC-4E65-8D84-D104123EBD08}" destId="{4DF729AC-C804-4233-80CA-640A3CFA1EC9}" srcOrd="1" destOrd="0" presId="urn:microsoft.com/office/officeart/2016/7/layout/RepeatingBendingProcessNew"/>
    <dgm:cxn modelId="{A61AEB20-C2A2-4654-BDEF-AEFCE724914D}" type="presOf" srcId="{A19EC3B1-2B8B-41AF-B27D-67536B950A99}" destId="{9B04C1F2-C518-4FF2-94F9-8FA578BF98FB}" srcOrd="1" destOrd="0" presId="urn:microsoft.com/office/officeart/2016/7/layout/RepeatingBendingProcessNew"/>
    <dgm:cxn modelId="{F4FF7022-6D7F-4340-8EF2-FF78EDF0836B}" srcId="{FAA6D250-4B0B-4EB4-96D0-C689ABF03D12}" destId="{20B4CA18-9241-4F3B-AB0A-D0B9F63D5897}" srcOrd="3" destOrd="0" parTransId="{41B3D2E4-55EB-4CBD-B23E-835E0DD16F56}" sibTransId="{D1579A53-5D54-4741-8899-86A1F2562065}"/>
    <dgm:cxn modelId="{AB17DC2C-C716-48FA-A36E-885671E28E69}" srcId="{FAA6D250-4B0B-4EB4-96D0-C689ABF03D12}" destId="{50980849-5F8C-469A-A8CC-431CF5072F5C}" srcOrd="0" destOrd="0" parTransId="{08E7A89F-84DD-4B4F-983C-973035BE860F}" sibTransId="{4508C23B-C958-407C-B326-C329D0C747E8}"/>
    <dgm:cxn modelId="{75C5572D-30A2-46D8-BB90-019B89E52948}" type="presOf" srcId="{F9D671A7-0407-4590-B357-C7E7783B0D2D}" destId="{B28FD430-525F-4937-BE24-DF0E1BCE8984}" srcOrd="0" destOrd="0" presId="urn:microsoft.com/office/officeart/2016/7/layout/RepeatingBendingProcessNew"/>
    <dgm:cxn modelId="{BDF6CD30-7FF0-404F-B4A1-6BF95DF55EFC}" type="presOf" srcId="{1AA39EC3-8008-4BC7-940C-BF3935C6B982}" destId="{8D4DAE1C-152D-4A19-8C85-E266BEDC8EDE}" srcOrd="1" destOrd="0" presId="urn:microsoft.com/office/officeart/2016/7/layout/RepeatingBendingProcessNew"/>
    <dgm:cxn modelId="{06224535-4C70-46A5-A695-F7454A204C74}" type="presOf" srcId="{3ABAE4B0-BF98-4DF1-B2E9-2387B8C73E68}" destId="{10BC557F-D387-4B23-AEF2-A400A14AEC0B}" srcOrd="1" destOrd="0" presId="urn:microsoft.com/office/officeart/2016/7/layout/RepeatingBendingProcessNew"/>
    <dgm:cxn modelId="{4B0AB33A-9706-4B66-8B68-B28F606EF636}" srcId="{FAA6D250-4B0B-4EB4-96D0-C689ABF03D12}" destId="{8BF413C3-701C-4590-9CF9-425CF8297A14}" srcOrd="13" destOrd="0" parTransId="{BA316978-F76A-451A-8C3B-C81A9EBD053A}" sibTransId="{3ABAE4B0-BF98-4DF1-B2E9-2387B8C73E68}"/>
    <dgm:cxn modelId="{96A4ED3A-EBA8-4E4D-A057-9C81BFCFAF62}" type="presOf" srcId="{FAA6D250-4B0B-4EB4-96D0-C689ABF03D12}" destId="{3C0E777F-EEA0-433D-A65B-0310B5D2800B}" srcOrd="0" destOrd="0" presId="urn:microsoft.com/office/officeart/2016/7/layout/RepeatingBendingProcessNew"/>
    <dgm:cxn modelId="{976D343B-54CF-4D1E-B1F8-38299331323B}" srcId="{FAA6D250-4B0B-4EB4-96D0-C689ABF03D12}" destId="{35F3F2BE-4F1D-45CC-9D91-4B267FEDD20D}" srcOrd="4" destOrd="0" parTransId="{F3B8647F-CE24-413E-AC2A-ACC36EED53EE}" sibTransId="{A19EC3B1-2B8B-41AF-B27D-67536B950A99}"/>
    <dgm:cxn modelId="{D8EFB261-4BFC-40AC-85CD-6D93B8579A7E}" type="presOf" srcId="{EF21C1C9-665B-4B65-97C3-5FF36470C0C5}" destId="{5AC64212-9DC2-45DC-A2EA-71E9BA539510}" srcOrd="0" destOrd="0" presId="urn:microsoft.com/office/officeart/2016/7/layout/RepeatingBendingProcessNew"/>
    <dgm:cxn modelId="{92728A65-CDBB-4EE6-99AA-97798A926C47}" type="presOf" srcId="{D1579A53-5D54-4741-8899-86A1F2562065}" destId="{3DBA3D59-6009-4601-B175-E4FC81199BF3}" srcOrd="1" destOrd="0" presId="urn:microsoft.com/office/officeart/2016/7/layout/RepeatingBendingProcessNew"/>
    <dgm:cxn modelId="{E4FFA465-2518-4D87-94DE-4F2133518A2A}" srcId="{FAA6D250-4B0B-4EB4-96D0-C689ABF03D12}" destId="{5F2719C0-5763-48EF-8C69-D1EDBC259B26}" srcOrd="11" destOrd="0" parTransId="{61515CB6-443E-492B-BCFF-E8489181C5A6}" sibTransId="{EEC3362C-1D06-4F83-8B71-403CAF41489B}"/>
    <dgm:cxn modelId="{3F0D0847-6AB3-44DA-ABF7-A30124806313}" srcId="{FAA6D250-4B0B-4EB4-96D0-C689ABF03D12}" destId="{355735FE-8DD8-4B0A-84EE-9E64C31503F7}" srcOrd="6" destOrd="0" parTransId="{50439650-80FE-488E-A903-1D81E71025B9}" sibTransId="{F816C469-913C-4AEA-B359-F53F2EC32447}"/>
    <dgm:cxn modelId="{76AF0868-0588-4379-A225-C0375ADC2619}" type="presOf" srcId="{F4F6D4CA-57F0-4364-A23B-80B0A6A809A0}" destId="{B0A68952-44DA-44FF-8B08-0DC78B67F343}" srcOrd="0" destOrd="0" presId="urn:microsoft.com/office/officeart/2016/7/layout/RepeatingBendingProcessNew"/>
    <dgm:cxn modelId="{2B35A44B-7D83-44FA-B4F2-5F7ABDE1F66E}" srcId="{FAA6D250-4B0B-4EB4-96D0-C689ABF03D12}" destId="{2C436B09-F211-48D3-A5E3-644E137B69E5}" srcOrd="1" destOrd="0" parTransId="{DB3D4105-5C9A-4F29-883B-61A50274AAB0}" sibTransId="{7526B73B-D48D-400B-9D54-C3D971BCBECD}"/>
    <dgm:cxn modelId="{35806150-B5F2-4ED6-A58B-8A25CFE40E61}" srcId="{FAA6D250-4B0B-4EB4-96D0-C689ABF03D12}" destId="{15D289DA-2D92-4636-B93D-939A37B8D616}" srcOrd="15" destOrd="0" parTransId="{DA529A29-2DBC-4DA7-A6F8-8C70048BAD66}" sibTransId="{7ECDC7AD-D350-406B-8105-AAC427CA3240}"/>
    <dgm:cxn modelId="{FFCBBF51-8914-4196-B94E-1F6C4D28BFF4}" type="presOf" srcId="{915D5D8E-BDB4-4631-A022-9640C9CE8E29}" destId="{7C7A58CC-B01F-4664-AB6D-339C05A3471A}" srcOrd="0" destOrd="0" presId="urn:microsoft.com/office/officeart/2016/7/layout/RepeatingBendingProcessNew"/>
    <dgm:cxn modelId="{899EC552-84D9-4148-9BE0-A37C7DFBC490}" type="presOf" srcId="{9F6F1F87-46F2-413C-91DB-63184261B268}" destId="{EA076772-DA21-427F-8B5E-E98FF5A9FC1B}" srcOrd="1" destOrd="0" presId="urn:microsoft.com/office/officeart/2016/7/layout/RepeatingBendingProcessNew"/>
    <dgm:cxn modelId="{34F29553-8B92-4EBC-BCB5-D16325F8552C}" type="presOf" srcId="{9F6F1F87-46F2-413C-91DB-63184261B268}" destId="{4A7680E9-10C9-4723-8BF9-6C032BBD52BD}" srcOrd="0" destOrd="0" presId="urn:microsoft.com/office/officeart/2016/7/layout/RepeatingBendingProcessNew"/>
    <dgm:cxn modelId="{887F3558-3AFA-41A3-AC45-0A7AEEC34181}" srcId="{FAA6D250-4B0B-4EB4-96D0-C689ABF03D12}" destId="{F1D00841-A1AF-4CC4-A5D5-E3167F470196}" srcOrd="2" destOrd="0" parTransId="{68765E49-53A0-4E45-9121-17C3590F4333}" sibTransId="{9F6F1F87-46F2-413C-91DB-63184261B268}"/>
    <dgm:cxn modelId="{115DB458-86F1-46AA-9F49-0646951AB317}" type="presOf" srcId="{6BEE3211-1CAD-46B7-995E-B9E768178FF5}" destId="{DBE8DD24-DC5F-4DAB-B288-4B356B050FDE}" srcOrd="1" destOrd="0" presId="urn:microsoft.com/office/officeart/2016/7/layout/RepeatingBendingProcessNew"/>
    <dgm:cxn modelId="{5A95B382-C9C1-494C-95A7-561ADB4C9E4A}" type="presOf" srcId="{78B7CD89-F34E-4086-A193-069910F0B0AA}" destId="{B2E4348B-5841-4EDE-B83F-A4871C88D3E7}" srcOrd="0" destOrd="0" presId="urn:microsoft.com/office/officeart/2016/7/layout/RepeatingBendingProcessNew"/>
    <dgm:cxn modelId="{1F941790-18FF-4212-A56D-9AD4E2540629}" type="presOf" srcId="{35F3F2BE-4F1D-45CC-9D91-4B267FEDD20D}" destId="{8341364A-55F5-4B8B-ADA7-63467C10D394}" srcOrd="0" destOrd="0" presId="urn:microsoft.com/office/officeart/2016/7/layout/RepeatingBendingProcessNew"/>
    <dgm:cxn modelId="{41015D90-CB10-4E92-989B-E93F7EC44064}" type="presOf" srcId="{1AA39EC3-8008-4BC7-940C-BF3935C6B982}" destId="{F762382B-A18E-4C16-B7D7-D9DD7FB70DE7}" srcOrd="0" destOrd="0" presId="urn:microsoft.com/office/officeart/2016/7/layout/RepeatingBendingProcessNew"/>
    <dgm:cxn modelId="{CB68A593-E1C9-4AD9-AAF0-24F6B84759FE}" type="presOf" srcId="{F1D00841-A1AF-4CC4-A5D5-E3167F470196}" destId="{1F3FF9A4-5026-455C-8C94-3E01809E005A}" srcOrd="0" destOrd="0" presId="urn:microsoft.com/office/officeart/2016/7/layout/RepeatingBendingProcessNew"/>
    <dgm:cxn modelId="{AB738E97-669A-4990-ADFE-980CC6C25969}" type="presOf" srcId="{20B4CA18-9241-4F3B-AB0A-D0B9F63D5897}" destId="{847A7C9A-D2F9-4A69-8149-FA4B7672C7D2}" srcOrd="0" destOrd="0" presId="urn:microsoft.com/office/officeart/2016/7/layout/RepeatingBendingProcessNew"/>
    <dgm:cxn modelId="{5438219C-CC6E-4211-92F8-5D25C0050DD7}" type="presOf" srcId="{15D289DA-2D92-4636-B93D-939A37B8D616}" destId="{048FA968-86DC-4512-8660-992CBC6D3FDF}" srcOrd="0" destOrd="0" presId="urn:microsoft.com/office/officeart/2016/7/layout/RepeatingBendingProcessNew"/>
    <dgm:cxn modelId="{FA90389E-06B3-4E85-BAB1-727F05BFBE11}" type="presOf" srcId="{6B047770-AE7A-4B23-9353-AA2F5FFE8157}" destId="{26E2C210-E6CA-4334-8758-CDF3CE23F696}" srcOrd="0" destOrd="0" presId="urn:microsoft.com/office/officeart/2016/7/layout/RepeatingBendingProcessNew"/>
    <dgm:cxn modelId="{E3C92CA2-DA0A-42D0-9949-D5050AB622D5}" type="presOf" srcId="{7526B73B-D48D-400B-9D54-C3D971BCBECD}" destId="{83C6FCB9-FD43-479E-B3CC-4A8CD5F28232}" srcOrd="1" destOrd="0" presId="urn:microsoft.com/office/officeart/2016/7/layout/RepeatingBendingProcessNew"/>
    <dgm:cxn modelId="{6D2B4DA5-935A-4C81-A0DA-B50BD9FF9A51}" srcId="{FAA6D250-4B0B-4EB4-96D0-C689ABF03D12}" destId="{C3586CC2-5904-4A2D-87C7-AAC54390C154}" srcOrd="12" destOrd="0" parTransId="{1775E9A0-8E42-48F7-9261-A888ECDA6B8B}" sibTransId="{915D5D8E-BDB4-4631-A022-9640C9CE8E29}"/>
    <dgm:cxn modelId="{58D18DA7-182A-4599-AE7D-9BD643BC7F0D}" type="presOf" srcId="{EEC3362C-1D06-4F83-8B71-403CAF41489B}" destId="{48C34B10-F0FE-4A1B-B789-8906B9E05109}" srcOrd="1" destOrd="0" presId="urn:microsoft.com/office/officeart/2016/7/layout/RepeatingBendingProcessNew"/>
    <dgm:cxn modelId="{DE1D3CAA-2DBC-476A-BB64-567309C12DE6}" type="presOf" srcId="{AF7872BC-923A-4707-A945-EB586F1ED9E3}" destId="{9BD40279-AF84-4D52-81EB-FE0993A6759A}" srcOrd="1" destOrd="0" presId="urn:microsoft.com/office/officeart/2016/7/layout/RepeatingBendingProcessNew"/>
    <dgm:cxn modelId="{419154B3-D83D-4717-ACD1-98D04F5CDAE8}" type="presOf" srcId="{B8A585BD-E49F-47A4-B737-5D5E8C0640CA}" destId="{87228F37-2BBE-4059-8F68-C701F2FE01F6}" srcOrd="0" destOrd="0" presId="urn:microsoft.com/office/officeart/2016/7/layout/RepeatingBendingProcessNew"/>
    <dgm:cxn modelId="{939B97BB-BA08-460F-8579-9CF559309983}" type="presOf" srcId="{A19EC3B1-2B8B-41AF-B27D-67536B950A99}" destId="{B8E571FF-2501-46AD-8562-1EC91AEA1825}" srcOrd="0" destOrd="0" presId="urn:microsoft.com/office/officeart/2016/7/layout/RepeatingBendingProcessNew"/>
    <dgm:cxn modelId="{FE61D7BC-5D84-4425-933C-31510FEC836A}" type="presOf" srcId="{2C436B09-F211-48D3-A5E3-644E137B69E5}" destId="{2A43354B-AAA8-44ED-A303-260EE84D48AC}" srcOrd="0" destOrd="0" presId="urn:microsoft.com/office/officeart/2016/7/layout/RepeatingBendingProcessNew"/>
    <dgm:cxn modelId="{419082C5-6A22-4C4C-BE7D-099C58A4FF32}" type="presOf" srcId="{915D5D8E-BDB4-4631-A022-9640C9CE8E29}" destId="{60E752E7-0234-47AF-A275-6C293818E005}" srcOrd="1" destOrd="0" presId="urn:microsoft.com/office/officeart/2016/7/layout/RepeatingBendingProcessNew"/>
    <dgm:cxn modelId="{79F755C7-0F8D-4DF7-8114-C1B352397C06}" srcId="{FAA6D250-4B0B-4EB4-96D0-C689ABF03D12}" destId="{C3530E14-4486-4DB5-995E-9ECE688A3386}" srcOrd="14" destOrd="0" parTransId="{A85CE03D-F90B-466D-84B9-CD57695A225D}" sibTransId="{C9E6D5E9-5277-421A-93B4-A156BBA25A1B}"/>
    <dgm:cxn modelId="{BC1FBBC7-6CFE-4F23-BF76-D8616D7BB795}" type="presOf" srcId="{C9E6D5E9-5277-421A-93B4-A156BBA25A1B}" destId="{D216A3B4-CFE9-47C2-AF48-432E8837E2AA}" srcOrd="1" destOrd="0" presId="urn:microsoft.com/office/officeart/2016/7/layout/RepeatingBendingProcessNew"/>
    <dgm:cxn modelId="{8E6471D0-2862-4D46-BAF4-152E04E3B391}" type="presOf" srcId="{C9E6D5E9-5277-421A-93B4-A156BBA25A1B}" destId="{FF8A1A5B-6851-4F64-BD05-C60C4CB31414}" srcOrd="0" destOrd="0" presId="urn:microsoft.com/office/officeart/2016/7/layout/RepeatingBendingProcessNew"/>
    <dgm:cxn modelId="{10B9D2D0-952A-4ED4-978A-EEB15622D810}" srcId="{FAA6D250-4B0B-4EB4-96D0-C689ABF03D12}" destId="{F9D671A7-0407-4590-B357-C7E7783B0D2D}" srcOrd="10" destOrd="0" parTransId="{28524608-0EC7-4B5D-AEBE-3B8510E13988}" sibTransId="{AF7872BC-923A-4707-A945-EB586F1ED9E3}"/>
    <dgm:cxn modelId="{AABCC0D3-DF56-408C-B23C-AFE004EB7A9F}" type="presOf" srcId="{78B7CD89-F34E-4086-A193-069910F0B0AA}" destId="{B3E437C9-FE41-4D9B-8281-4C0630536B46}" srcOrd="1" destOrd="0" presId="urn:microsoft.com/office/officeart/2016/7/layout/RepeatingBendingProcessNew"/>
    <dgm:cxn modelId="{5B5558D5-F020-40FA-944E-BAF32A6B8FDC}" type="presOf" srcId="{C3586CC2-5904-4A2D-87C7-AAC54390C154}" destId="{6A4BF21B-AAE7-4BF8-9D33-99895625F451}" srcOrd="0" destOrd="0" presId="urn:microsoft.com/office/officeart/2016/7/layout/RepeatingBendingProcessNew"/>
    <dgm:cxn modelId="{31473DDD-5936-4A5D-8B4D-81CDC589BBA1}" type="presOf" srcId="{F816C469-913C-4AEA-B359-F53F2EC32447}" destId="{A6E35B4F-8E7F-4CB0-9E04-3C83773C4C10}" srcOrd="1" destOrd="0" presId="urn:microsoft.com/office/officeart/2016/7/layout/RepeatingBendingProcessNew"/>
    <dgm:cxn modelId="{8385B1DD-C4CC-45DD-B27F-13520710419A}" type="presOf" srcId="{3ABAE4B0-BF98-4DF1-B2E9-2387B8C73E68}" destId="{DDD8AF32-6AEA-425F-80D8-8C7909393862}" srcOrd="0" destOrd="0" presId="urn:microsoft.com/office/officeart/2016/7/layout/RepeatingBendingProcessNew"/>
    <dgm:cxn modelId="{32081EEA-E693-4461-B4F1-AE14FBAC30FB}" type="presOf" srcId="{6BEE3211-1CAD-46B7-995E-B9E768178FF5}" destId="{C8A0BEC1-A074-47C4-BD7D-E9170149BC08}" srcOrd="0" destOrd="0" presId="urn:microsoft.com/office/officeart/2016/7/layout/RepeatingBendingProcessNew"/>
    <dgm:cxn modelId="{91ADBCEA-78EE-4AB9-9242-29DD598CEB80}" type="presOf" srcId="{D1579A53-5D54-4741-8899-86A1F2562065}" destId="{E39451A1-27D3-437A-B0E8-2337A63B759F}" srcOrd="0" destOrd="0" presId="urn:microsoft.com/office/officeart/2016/7/layout/RepeatingBendingProcessNew"/>
    <dgm:cxn modelId="{D53C15EB-3501-4801-A2EA-58A2C72B1564}" type="presOf" srcId="{8BF413C3-701C-4590-9CF9-425CF8297A14}" destId="{CD5B026A-0D1C-4C15-8F73-718601226D9C}" srcOrd="0" destOrd="0" presId="urn:microsoft.com/office/officeart/2016/7/layout/RepeatingBendingProcessNew"/>
    <dgm:cxn modelId="{1E7D4BEE-048B-47EF-BE41-0A627FF7A9AB}" srcId="{FAA6D250-4B0B-4EB4-96D0-C689ABF03D12}" destId="{6B047770-AE7A-4B23-9353-AA2F5FFE8157}" srcOrd="5" destOrd="0" parTransId="{499F1ACF-F5BF-4B29-830B-259CD178082A}" sibTransId="{1AA39EC3-8008-4BC7-940C-BF3935C6B982}"/>
    <dgm:cxn modelId="{666984F2-3888-4BDE-AF69-28FEBEF87E0A}" srcId="{FAA6D250-4B0B-4EB4-96D0-C689ABF03D12}" destId="{F4F6D4CA-57F0-4364-A23B-80B0A6A809A0}" srcOrd="8" destOrd="0" parTransId="{85749C2B-F7D1-41F3-812C-BDA20D76928A}" sibTransId="{349D640D-05EC-4E65-8D84-D104123EBD08}"/>
    <dgm:cxn modelId="{01345DF5-168B-4E50-917B-0F10E3F26F3C}" type="presOf" srcId="{50980849-5F8C-469A-A8CC-431CF5072F5C}" destId="{83F5ABCB-F2BB-4D69-83FF-40EF2008F600}" srcOrd="0" destOrd="0" presId="urn:microsoft.com/office/officeart/2016/7/layout/RepeatingBendingProcessNew"/>
    <dgm:cxn modelId="{AB0AAFF6-F67A-47AE-83CB-720E13F60209}" type="presOf" srcId="{7526B73B-D48D-400B-9D54-C3D971BCBECD}" destId="{968B9250-A562-4054-AA88-C095E12961E6}" srcOrd="0" destOrd="0" presId="urn:microsoft.com/office/officeart/2016/7/layout/RepeatingBendingProcessNew"/>
    <dgm:cxn modelId="{049B89F7-6DDF-42DB-A860-5F6DA9F760C5}" type="presOf" srcId="{4508C23B-C958-407C-B326-C329D0C747E8}" destId="{295D4C89-13B2-4426-9160-93BD548193CA}" srcOrd="1" destOrd="0" presId="urn:microsoft.com/office/officeart/2016/7/layout/RepeatingBendingProcessNew"/>
    <dgm:cxn modelId="{772C35FD-E150-424F-9F2E-B0E02C6A806A}" type="presOf" srcId="{C3530E14-4486-4DB5-995E-9ECE688A3386}" destId="{F657B625-9738-40E5-B355-C8ABEA5ACD3A}" srcOrd="0" destOrd="0" presId="urn:microsoft.com/office/officeart/2016/7/layout/RepeatingBendingProcessNew"/>
    <dgm:cxn modelId="{1565683F-4240-4954-97DD-3FD4141E5FFD}" type="presParOf" srcId="{3C0E777F-EEA0-433D-A65B-0310B5D2800B}" destId="{83F5ABCB-F2BB-4D69-83FF-40EF2008F600}" srcOrd="0" destOrd="0" presId="urn:microsoft.com/office/officeart/2016/7/layout/RepeatingBendingProcessNew"/>
    <dgm:cxn modelId="{656A82A4-1C30-4931-AD19-135218EDAA08}" type="presParOf" srcId="{3C0E777F-EEA0-433D-A65B-0310B5D2800B}" destId="{E7D48CD7-599B-43DA-B039-00A236B89839}" srcOrd="1" destOrd="0" presId="urn:microsoft.com/office/officeart/2016/7/layout/RepeatingBendingProcessNew"/>
    <dgm:cxn modelId="{9528C290-4D18-488E-8E3D-5BF70E6EADD8}" type="presParOf" srcId="{E7D48CD7-599B-43DA-B039-00A236B89839}" destId="{295D4C89-13B2-4426-9160-93BD548193CA}" srcOrd="0" destOrd="0" presId="urn:microsoft.com/office/officeart/2016/7/layout/RepeatingBendingProcessNew"/>
    <dgm:cxn modelId="{90CAB298-B2D6-4D89-B2EE-D0A5EF937CAB}" type="presParOf" srcId="{3C0E777F-EEA0-433D-A65B-0310B5D2800B}" destId="{2A43354B-AAA8-44ED-A303-260EE84D48AC}" srcOrd="2" destOrd="0" presId="urn:microsoft.com/office/officeart/2016/7/layout/RepeatingBendingProcessNew"/>
    <dgm:cxn modelId="{95380BEF-B297-4968-88A4-F1F7C5EA74B8}" type="presParOf" srcId="{3C0E777F-EEA0-433D-A65B-0310B5D2800B}" destId="{968B9250-A562-4054-AA88-C095E12961E6}" srcOrd="3" destOrd="0" presId="urn:microsoft.com/office/officeart/2016/7/layout/RepeatingBendingProcessNew"/>
    <dgm:cxn modelId="{7EFCE8C4-0AAB-42B2-84A6-EE1F42E33BEA}" type="presParOf" srcId="{968B9250-A562-4054-AA88-C095E12961E6}" destId="{83C6FCB9-FD43-479E-B3CC-4A8CD5F28232}" srcOrd="0" destOrd="0" presId="urn:microsoft.com/office/officeart/2016/7/layout/RepeatingBendingProcessNew"/>
    <dgm:cxn modelId="{4130F3DA-AEDC-4BDD-8509-4F182CF4DD3E}" type="presParOf" srcId="{3C0E777F-EEA0-433D-A65B-0310B5D2800B}" destId="{1F3FF9A4-5026-455C-8C94-3E01809E005A}" srcOrd="4" destOrd="0" presId="urn:microsoft.com/office/officeart/2016/7/layout/RepeatingBendingProcessNew"/>
    <dgm:cxn modelId="{98598B5B-BFE4-4A26-AB30-AF4FB8C8A797}" type="presParOf" srcId="{3C0E777F-EEA0-433D-A65B-0310B5D2800B}" destId="{4A7680E9-10C9-4723-8BF9-6C032BBD52BD}" srcOrd="5" destOrd="0" presId="urn:microsoft.com/office/officeart/2016/7/layout/RepeatingBendingProcessNew"/>
    <dgm:cxn modelId="{1847E1BF-8606-4B3A-8A36-37EDEA7335FC}" type="presParOf" srcId="{4A7680E9-10C9-4723-8BF9-6C032BBD52BD}" destId="{EA076772-DA21-427F-8B5E-E98FF5A9FC1B}" srcOrd="0" destOrd="0" presId="urn:microsoft.com/office/officeart/2016/7/layout/RepeatingBendingProcessNew"/>
    <dgm:cxn modelId="{79771658-6844-46B8-A663-3E379C8F170D}" type="presParOf" srcId="{3C0E777F-EEA0-433D-A65B-0310B5D2800B}" destId="{847A7C9A-D2F9-4A69-8149-FA4B7672C7D2}" srcOrd="6" destOrd="0" presId="urn:microsoft.com/office/officeart/2016/7/layout/RepeatingBendingProcessNew"/>
    <dgm:cxn modelId="{4712903B-4B7B-4CCE-9E5C-BAD6069FA412}" type="presParOf" srcId="{3C0E777F-EEA0-433D-A65B-0310B5D2800B}" destId="{E39451A1-27D3-437A-B0E8-2337A63B759F}" srcOrd="7" destOrd="0" presId="urn:microsoft.com/office/officeart/2016/7/layout/RepeatingBendingProcessNew"/>
    <dgm:cxn modelId="{167C99B7-08B5-48D7-92FF-2C0E0AF8E477}" type="presParOf" srcId="{E39451A1-27D3-437A-B0E8-2337A63B759F}" destId="{3DBA3D59-6009-4601-B175-E4FC81199BF3}" srcOrd="0" destOrd="0" presId="urn:microsoft.com/office/officeart/2016/7/layout/RepeatingBendingProcessNew"/>
    <dgm:cxn modelId="{797759E2-74C1-47B6-9853-E1A52A4B5D84}" type="presParOf" srcId="{3C0E777F-EEA0-433D-A65B-0310B5D2800B}" destId="{8341364A-55F5-4B8B-ADA7-63467C10D394}" srcOrd="8" destOrd="0" presId="urn:microsoft.com/office/officeart/2016/7/layout/RepeatingBendingProcessNew"/>
    <dgm:cxn modelId="{1C9D7CC5-1CE9-42FA-87C5-E93BE18B5E2F}" type="presParOf" srcId="{3C0E777F-EEA0-433D-A65B-0310B5D2800B}" destId="{B8E571FF-2501-46AD-8562-1EC91AEA1825}" srcOrd="9" destOrd="0" presId="urn:microsoft.com/office/officeart/2016/7/layout/RepeatingBendingProcessNew"/>
    <dgm:cxn modelId="{13475297-FBB5-48D4-B089-865C7EDBDBA4}" type="presParOf" srcId="{B8E571FF-2501-46AD-8562-1EC91AEA1825}" destId="{9B04C1F2-C518-4FF2-94F9-8FA578BF98FB}" srcOrd="0" destOrd="0" presId="urn:microsoft.com/office/officeart/2016/7/layout/RepeatingBendingProcessNew"/>
    <dgm:cxn modelId="{5881E807-A911-4B45-A352-49559DC5B5DB}" type="presParOf" srcId="{3C0E777F-EEA0-433D-A65B-0310B5D2800B}" destId="{26E2C210-E6CA-4334-8758-CDF3CE23F696}" srcOrd="10" destOrd="0" presId="urn:microsoft.com/office/officeart/2016/7/layout/RepeatingBendingProcessNew"/>
    <dgm:cxn modelId="{ECAECBD9-8789-4A96-804A-7656ADCD3EB3}" type="presParOf" srcId="{3C0E777F-EEA0-433D-A65B-0310B5D2800B}" destId="{F762382B-A18E-4C16-B7D7-D9DD7FB70DE7}" srcOrd="11" destOrd="0" presId="urn:microsoft.com/office/officeart/2016/7/layout/RepeatingBendingProcessNew"/>
    <dgm:cxn modelId="{017DD118-973E-4C61-9CE8-D0F789698E08}" type="presParOf" srcId="{F762382B-A18E-4C16-B7D7-D9DD7FB70DE7}" destId="{8D4DAE1C-152D-4A19-8C85-E266BEDC8EDE}" srcOrd="0" destOrd="0" presId="urn:microsoft.com/office/officeart/2016/7/layout/RepeatingBendingProcessNew"/>
    <dgm:cxn modelId="{D90BE33A-134A-4622-819B-9360496A3271}" type="presParOf" srcId="{3C0E777F-EEA0-433D-A65B-0310B5D2800B}" destId="{C6DA460F-2292-4960-B35E-08A29617E688}" srcOrd="12" destOrd="0" presId="urn:microsoft.com/office/officeart/2016/7/layout/RepeatingBendingProcessNew"/>
    <dgm:cxn modelId="{0C320DFC-F986-4E63-9745-6F4A78C91CBD}" type="presParOf" srcId="{3C0E777F-EEA0-433D-A65B-0310B5D2800B}" destId="{D449ED31-B834-4EA5-9BB6-FD9BD265F2A5}" srcOrd="13" destOrd="0" presId="urn:microsoft.com/office/officeart/2016/7/layout/RepeatingBendingProcessNew"/>
    <dgm:cxn modelId="{8E95564A-03F4-4BF6-B14F-8A5F5C6CBD78}" type="presParOf" srcId="{D449ED31-B834-4EA5-9BB6-FD9BD265F2A5}" destId="{A6E35B4F-8E7F-4CB0-9E04-3C83773C4C10}" srcOrd="0" destOrd="0" presId="urn:microsoft.com/office/officeart/2016/7/layout/RepeatingBendingProcessNew"/>
    <dgm:cxn modelId="{44901318-F440-411D-83F0-8E2E6ABE8D80}" type="presParOf" srcId="{3C0E777F-EEA0-433D-A65B-0310B5D2800B}" destId="{87228F37-2BBE-4059-8F68-C701F2FE01F6}" srcOrd="14" destOrd="0" presId="urn:microsoft.com/office/officeart/2016/7/layout/RepeatingBendingProcessNew"/>
    <dgm:cxn modelId="{D6D756B5-B494-4ADB-891C-054EC6939D37}" type="presParOf" srcId="{3C0E777F-EEA0-433D-A65B-0310B5D2800B}" destId="{B2E4348B-5841-4EDE-B83F-A4871C88D3E7}" srcOrd="15" destOrd="0" presId="urn:microsoft.com/office/officeart/2016/7/layout/RepeatingBendingProcessNew"/>
    <dgm:cxn modelId="{62483BED-E561-41AD-AFE7-1E4254C19795}" type="presParOf" srcId="{B2E4348B-5841-4EDE-B83F-A4871C88D3E7}" destId="{B3E437C9-FE41-4D9B-8281-4C0630536B46}" srcOrd="0" destOrd="0" presId="urn:microsoft.com/office/officeart/2016/7/layout/RepeatingBendingProcessNew"/>
    <dgm:cxn modelId="{6538D22F-78AD-416E-A78B-011C8F5FFE54}" type="presParOf" srcId="{3C0E777F-EEA0-433D-A65B-0310B5D2800B}" destId="{B0A68952-44DA-44FF-8B08-0DC78B67F343}" srcOrd="16" destOrd="0" presId="urn:microsoft.com/office/officeart/2016/7/layout/RepeatingBendingProcessNew"/>
    <dgm:cxn modelId="{1C007B6B-766E-410D-8D2C-F3535A06307F}" type="presParOf" srcId="{3C0E777F-EEA0-433D-A65B-0310B5D2800B}" destId="{ACDB852A-460A-49D0-85BC-FC1B8F2607A3}" srcOrd="17" destOrd="0" presId="urn:microsoft.com/office/officeart/2016/7/layout/RepeatingBendingProcessNew"/>
    <dgm:cxn modelId="{456CC346-D1E1-4552-B705-1832E33C77D8}" type="presParOf" srcId="{ACDB852A-460A-49D0-85BC-FC1B8F2607A3}" destId="{4DF729AC-C804-4233-80CA-640A3CFA1EC9}" srcOrd="0" destOrd="0" presId="urn:microsoft.com/office/officeart/2016/7/layout/RepeatingBendingProcessNew"/>
    <dgm:cxn modelId="{C145E346-D9D3-4556-BF1A-EE96337DBFEC}" type="presParOf" srcId="{3C0E777F-EEA0-433D-A65B-0310B5D2800B}" destId="{5AC64212-9DC2-45DC-A2EA-71E9BA539510}" srcOrd="18" destOrd="0" presId="urn:microsoft.com/office/officeart/2016/7/layout/RepeatingBendingProcessNew"/>
    <dgm:cxn modelId="{580DCDDA-C488-4F21-8089-7921221E5AF2}" type="presParOf" srcId="{3C0E777F-EEA0-433D-A65B-0310B5D2800B}" destId="{C8A0BEC1-A074-47C4-BD7D-E9170149BC08}" srcOrd="19" destOrd="0" presId="urn:microsoft.com/office/officeart/2016/7/layout/RepeatingBendingProcessNew"/>
    <dgm:cxn modelId="{39244AE3-09CF-4725-ABCF-21E99CB8F6C4}" type="presParOf" srcId="{C8A0BEC1-A074-47C4-BD7D-E9170149BC08}" destId="{DBE8DD24-DC5F-4DAB-B288-4B356B050FDE}" srcOrd="0" destOrd="0" presId="urn:microsoft.com/office/officeart/2016/7/layout/RepeatingBendingProcessNew"/>
    <dgm:cxn modelId="{1E73C7EA-39F0-4F57-96AA-F1C21E0BBD8E}" type="presParOf" srcId="{3C0E777F-EEA0-433D-A65B-0310B5D2800B}" destId="{B28FD430-525F-4937-BE24-DF0E1BCE8984}" srcOrd="20" destOrd="0" presId="urn:microsoft.com/office/officeart/2016/7/layout/RepeatingBendingProcessNew"/>
    <dgm:cxn modelId="{17DD40FC-8418-4A82-9AB1-EB58573DF77A}" type="presParOf" srcId="{3C0E777F-EEA0-433D-A65B-0310B5D2800B}" destId="{BAB1A65E-8135-4135-B446-DF40CC9BF433}" srcOrd="21" destOrd="0" presId="urn:microsoft.com/office/officeart/2016/7/layout/RepeatingBendingProcessNew"/>
    <dgm:cxn modelId="{DAB24A65-624A-418B-8209-0289B648308D}" type="presParOf" srcId="{BAB1A65E-8135-4135-B446-DF40CC9BF433}" destId="{9BD40279-AF84-4D52-81EB-FE0993A6759A}" srcOrd="0" destOrd="0" presId="urn:microsoft.com/office/officeart/2016/7/layout/RepeatingBendingProcessNew"/>
    <dgm:cxn modelId="{90E8E3EF-F822-4B36-BE44-ED5C20D61215}" type="presParOf" srcId="{3C0E777F-EEA0-433D-A65B-0310B5D2800B}" destId="{7F78FA73-3222-47C4-BDCC-53F177878BEC}" srcOrd="22" destOrd="0" presId="urn:microsoft.com/office/officeart/2016/7/layout/RepeatingBendingProcessNew"/>
    <dgm:cxn modelId="{11C3918A-78F2-49E3-A89F-02A4962E4035}" type="presParOf" srcId="{3C0E777F-EEA0-433D-A65B-0310B5D2800B}" destId="{003959B1-03A6-4537-86A4-2FA87133387D}" srcOrd="23" destOrd="0" presId="urn:microsoft.com/office/officeart/2016/7/layout/RepeatingBendingProcessNew"/>
    <dgm:cxn modelId="{E0B4D62C-EDD1-4E3F-B2AD-2E58FEBD1ADA}" type="presParOf" srcId="{003959B1-03A6-4537-86A4-2FA87133387D}" destId="{48C34B10-F0FE-4A1B-B789-8906B9E05109}" srcOrd="0" destOrd="0" presId="urn:microsoft.com/office/officeart/2016/7/layout/RepeatingBendingProcessNew"/>
    <dgm:cxn modelId="{8F6107DF-21D3-4BD5-AB6F-253E66698010}" type="presParOf" srcId="{3C0E777F-EEA0-433D-A65B-0310B5D2800B}" destId="{6A4BF21B-AAE7-4BF8-9D33-99895625F451}" srcOrd="24" destOrd="0" presId="urn:microsoft.com/office/officeart/2016/7/layout/RepeatingBendingProcessNew"/>
    <dgm:cxn modelId="{0CD267D6-D63E-49E3-9CF5-070BB38942B0}" type="presParOf" srcId="{3C0E777F-EEA0-433D-A65B-0310B5D2800B}" destId="{7C7A58CC-B01F-4664-AB6D-339C05A3471A}" srcOrd="25" destOrd="0" presId="urn:microsoft.com/office/officeart/2016/7/layout/RepeatingBendingProcessNew"/>
    <dgm:cxn modelId="{89993F79-6EEA-4C00-8C96-594E4311AF19}" type="presParOf" srcId="{7C7A58CC-B01F-4664-AB6D-339C05A3471A}" destId="{60E752E7-0234-47AF-A275-6C293818E005}" srcOrd="0" destOrd="0" presId="urn:microsoft.com/office/officeart/2016/7/layout/RepeatingBendingProcessNew"/>
    <dgm:cxn modelId="{ACE48DE5-8D3D-49EA-9943-30A27FB88CF0}" type="presParOf" srcId="{3C0E777F-EEA0-433D-A65B-0310B5D2800B}" destId="{CD5B026A-0D1C-4C15-8F73-718601226D9C}" srcOrd="26" destOrd="0" presId="urn:microsoft.com/office/officeart/2016/7/layout/RepeatingBendingProcessNew"/>
    <dgm:cxn modelId="{16835949-8A5F-4164-8121-12E34F549675}" type="presParOf" srcId="{3C0E777F-EEA0-433D-A65B-0310B5D2800B}" destId="{DDD8AF32-6AEA-425F-80D8-8C7909393862}" srcOrd="27" destOrd="0" presId="urn:microsoft.com/office/officeart/2016/7/layout/RepeatingBendingProcessNew"/>
    <dgm:cxn modelId="{807083DA-4F1A-4D07-A8F3-F46383904015}" type="presParOf" srcId="{DDD8AF32-6AEA-425F-80D8-8C7909393862}" destId="{10BC557F-D387-4B23-AEF2-A400A14AEC0B}" srcOrd="0" destOrd="0" presId="urn:microsoft.com/office/officeart/2016/7/layout/RepeatingBendingProcessNew"/>
    <dgm:cxn modelId="{2F73AAFA-B355-4D61-A016-3F4899A718F5}" type="presParOf" srcId="{3C0E777F-EEA0-433D-A65B-0310B5D2800B}" destId="{F657B625-9738-40E5-B355-C8ABEA5ACD3A}" srcOrd="28" destOrd="0" presId="urn:microsoft.com/office/officeart/2016/7/layout/RepeatingBendingProcessNew"/>
    <dgm:cxn modelId="{EFDE5FBE-4426-4F62-8B2B-219AE5F51127}" type="presParOf" srcId="{3C0E777F-EEA0-433D-A65B-0310B5D2800B}" destId="{FF8A1A5B-6851-4F64-BD05-C60C4CB31414}" srcOrd="29" destOrd="0" presId="urn:microsoft.com/office/officeart/2016/7/layout/RepeatingBendingProcessNew"/>
    <dgm:cxn modelId="{EFE38294-5E64-4B38-AAC0-D90DE2A7B528}" type="presParOf" srcId="{FF8A1A5B-6851-4F64-BD05-C60C4CB31414}" destId="{D216A3B4-CFE9-47C2-AF48-432E8837E2AA}" srcOrd="0" destOrd="0" presId="urn:microsoft.com/office/officeart/2016/7/layout/RepeatingBendingProcessNew"/>
    <dgm:cxn modelId="{56C7DF9A-61D6-4B87-915B-4831BBE3CF1C}" type="presParOf" srcId="{3C0E777F-EEA0-433D-A65B-0310B5D2800B}" destId="{048FA968-86DC-4512-8660-992CBC6D3FDF}" srcOrd="3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989DD3-2DC7-4DF0-A71E-BC8C68A09E8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A68327F-577B-41BC-AC0C-1C8CD50BCAF1}">
      <dgm:prSet custT="1"/>
      <dgm:spPr/>
      <dgm:t>
        <a:bodyPr/>
        <a:lstStyle/>
        <a:p>
          <a:r>
            <a:rPr lang="en-US" sz="2400" b="1" i="1" dirty="0">
              <a:latin typeface="+mn-lt"/>
            </a:rPr>
            <a:t>Python Libraries </a:t>
          </a:r>
          <a:endParaRPr lang="en-US" sz="2400" dirty="0">
            <a:latin typeface="+mn-lt"/>
          </a:endParaRPr>
        </a:p>
      </dgm:t>
    </dgm:pt>
    <dgm:pt modelId="{746EC4E1-B85C-4BAE-870B-08A29C6C3AD7}" type="parTrans" cxnId="{D9C19BE3-F8BE-4687-B021-B6205D5746A1}">
      <dgm:prSet/>
      <dgm:spPr/>
      <dgm:t>
        <a:bodyPr/>
        <a:lstStyle/>
        <a:p>
          <a:endParaRPr lang="en-US"/>
        </a:p>
      </dgm:t>
    </dgm:pt>
    <dgm:pt modelId="{1A47FAB1-7DD2-4C53-B978-4E86FF71181C}" type="sibTrans" cxnId="{D9C19BE3-F8BE-4687-B021-B6205D5746A1}">
      <dgm:prSet/>
      <dgm:spPr/>
      <dgm:t>
        <a:bodyPr/>
        <a:lstStyle/>
        <a:p>
          <a:endParaRPr lang="en-US"/>
        </a:p>
      </dgm:t>
    </dgm:pt>
    <dgm:pt modelId="{B379E017-D982-4EF2-A76A-AFEB162894EF}">
      <dgm:prSet custT="1"/>
      <dgm:spPr/>
      <dgm:t>
        <a:bodyPr/>
        <a:lstStyle/>
        <a:p>
          <a:r>
            <a:rPr lang="en-US" sz="2400" b="1" dirty="0" err="1"/>
            <a:t>Numpy</a:t>
          </a:r>
          <a:r>
            <a:rPr lang="en-US" sz="2800" dirty="0"/>
            <a:t> </a:t>
          </a:r>
        </a:p>
      </dgm:t>
    </dgm:pt>
    <dgm:pt modelId="{C30CEF7D-F899-4806-ABEE-6438673AC227}" type="parTrans" cxnId="{F6E1BDDE-4861-4248-A711-0305C7B117FF}">
      <dgm:prSet/>
      <dgm:spPr/>
      <dgm:t>
        <a:bodyPr/>
        <a:lstStyle/>
        <a:p>
          <a:endParaRPr lang="en-US"/>
        </a:p>
      </dgm:t>
    </dgm:pt>
    <dgm:pt modelId="{949BCA58-6293-4921-8ABB-FD448DBA7764}" type="sibTrans" cxnId="{F6E1BDDE-4861-4248-A711-0305C7B117FF}">
      <dgm:prSet/>
      <dgm:spPr/>
      <dgm:t>
        <a:bodyPr/>
        <a:lstStyle/>
        <a:p>
          <a:endParaRPr lang="en-US"/>
        </a:p>
      </dgm:t>
    </dgm:pt>
    <dgm:pt modelId="{0E6BE1AC-FB52-43B9-AB39-E2DEF489B040}">
      <dgm:prSet custT="1"/>
      <dgm:spPr/>
      <dgm:t>
        <a:bodyPr/>
        <a:lstStyle/>
        <a:p>
          <a:r>
            <a:rPr lang="en-US" sz="2400" b="1" dirty="0"/>
            <a:t>Pandas</a:t>
          </a:r>
        </a:p>
      </dgm:t>
    </dgm:pt>
    <dgm:pt modelId="{B9638E34-A157-47C6-B10D-0A0F1E1306A4}" type="parTrans" cxnId="{310AD5EF-B9C8-4271-9EEE-91F94E4B28E1}">
      <dgm:prSet/>
      <dgm:spPr/>
      <dgm:t>
        <a:bodyPr/>
        <a:lstStyle/>
        <a:p>
          <a:endParaRPr lang="en-US"/>
        </a:p>
      </dgm:t>
    </dgm:pt>
    <dgm:pt modelId="{FD43C2BD-BE21-4247-ABA8-2727344F251C}" type="sibTrans" cxnId="{310AD5EF-B9C8-4271-9EEE-91F94E4B28E1}">
      <dgm:prSet/>
      <dgm:spPr/>
      <dgm:t>
        <a:bodyPr/>
        <a:lstStyle/>
        <a:p>
          <a:endParaRPr lang="en-US"/>
        </a:p>
      </dgm:t>
    </dgm:pt>
    <dgm:pt modelId="{03783F97-2F3B-4CBC-BCD6-C933862AB476}">
      <dgm:prSet custT="1"/>
      <dgm:spPr/>
      <dgm:t>
        <a:bodyPr/>
        <a:lstStyle/>
        <a:p>
          <a:r>
            <a:rPr lang="en-US" sz="2400" b="1" dirty="0"/>
            <a:t>Sci-kit learn </a:t>
          </a:r>
        </a:p>
      </dgm:t>
    </dgm:pt>
    <dgm:pt modelId="{8C31AA26-B51D-4170-B7B0-B2735CDD1716}" type="parTrans" cxnId="{36728EB3-CC91-46E5-B400-25673F489857}">
      <dgm:prSet/>
      <dgm:spPr/>
      <dgm:t>
        <a:bodyPr/>
        <a:lstStyle/>
        <a:p>
          <a:endParaRPr lang="en-US"/>
        </a:p>
      </dgm:t>
    </dgm:pt>
    <dgm:pt modelId="{198B7052-743C-4B9E-A7B4-E5239E5B1E53}" type="sibTrans" cxnId="{36728EB3-CC91-46E5-B400-25673F489857}">
      <dgm:prSet/>
      <dgm:spPr/>
      <dgm:t>
        <a:bodyPr/>
        <a:lstStyle/>
        <a:p>
          <a:endParaRPr lang="en-US"/>
        </a:p>
      </dgm:t>
    </dgm:pt>
    <dgm:pt modelId="{14CF1CDC-4BD8-4CA6-A253-6CDD624D26B9}">
      <dgm:prSet custT="1"/>
      <dgm:spPr/>
      <dgm:t>
        <a:bodyPr/>
        <a:lstStyle/>
        <a:p>
          <a:r>
            <a:rPr lang="en-US" sz="2400" b="1" dirty="0"/>
            <a:t>Matplotlib</a:t>
          </a:r>
          <a:r>
            <a:rPr lang="en-US" sz="2800" dirty="0"/>
            <a:t> </a:t>
          </a:r>
        </a:p>
      </dgm:t>
    </dgm:pt>
    <dgm:pt modelId="{191A9621-7CA7-46EC-B653-D997B1F97FF2}" type="parTrans" cxnId="{DDAF9E02-490B-420A-8175-0C88F03B05F2}">
      <dgm:prSet/>
      <dgm:spPr/>
      <dgm:t>
        <a:bodyPr/>
        <a:lstStyle/>
        <a:p>
          <a:endParaRPr lang="en-US"/>
        </a:p>
      </dgm:t>
    </dgm:pt>
    <dgm:pt modelId="{AF35529D-D7F5-4B99-B5B8-9CE04F2EF579}" type="sibTrans" cxnId="{DDAF9E02-490B-420A-8175-0C88F03B05F2}">
      <dgm:prSet/>
      <dgm:spPr/>
      <dgm:t>
        <a:bodyPr/>
        <a:lstStyle/>
        <a:p>
          <a:endParaRPr lang="en-US"/>
        </a:p>
      </dgm:t>
    </dgm:pt>
    <dgm:pt modelId="{F48C7E5B-41EA-4FFC-AA57-7D37C9076DB4}">
      <dgm:prSet custT="1"/>
      <dgm:spPr/>
      <dgm:t>
        <a:bodyPr/>
        <a:lstStyle/>
        <a:p>
          <a:r>
            <a:rPr lang="en-US" sz="2400" b="1" dirty="0"/>
            <a:t>Seaborn</a:t>
          </a:r>
        </a:p>
      </dgm:t>
    </dgm:pt>
    <dgm:pt modelId="{15758166-30C4-48A9-AF5C-D1A52284D62A}" type="parTrans" cxnId="{C5B35410-6734-4579-90DE-BB83239AD122}">
      <dgm:prSet/>
      <dgm:spPr/>
      <dgm:t>
        <a:bodyPr/>
        <a:lstStyle/>
        <a:p>
          <a:endParaRPr lang="en-US"/>
        </a:p>
      </dgm:t>
    </dgm:pt>
    <dgm:pt modelId="{D812123A-409F-4225-9019-3164B608C6AE}" type="sibTrans" cxnId="{C5B35410-6734-4579-90DE-BB83239AD122}">
      <dgm:prSet/>
      <dgm:spPr/>
      <dgm:t>
        <a:bodyPr/>
        <a:lstStyle/>
        <a:p>
          <a:endParaRPr lang="en-US"/>
        </a:p>
      </dgm:t>
    </dgm:pt>
    <dgm:pt modelId="{C3CDB4BD-F848-4407-913E-63401EBE9D82}">
      <dgm:prSet custT="1"/>
      <dgm:spPr/>
      <dgm:t>
        <a:bodyPr/>
        <a:lstStyle/>
        <a:p>
          <a:r>
            <a:rPr lang="en-US" sz="2400" b="1" dirty="0"/>
            <a:t>Geopandas</a:t>
          </a:r>
        </a:p>
      </dgm:t>
    </dgm:pt>
    <dgm:pt modelId="{8E1C1FFA-726C-4CB1-BB7E-6BDA0F3FB2D1}" type="parTrans" cxnId="{0716700A-DE18-4B73-96F8-02B9FE879746}">
      <dgm:prSet/>
      <dgm:spPr/>
      <dgm:t>
        <a:bodyPr/>
        <a:lstStyle/>
        <a:p>
          <a:endParaRPr lang="en-US"/>
        </a:p>
      </dgm:t>
    </dgm:pt>
    <dgm:pt modelId="{6527A7E1-F726-4222-9D80-D8083FF7B27B}" type="sibTrans" cxnId="{0716700A-DE18-4B73-96F8-02B9FE879746}">
      <dgm:prSet/>
      <dgm:spPr/>
      <dgm:t>
        <a:bodyPr/>
        <a:lstStyle/>
        <a:p>
          <a:endParaRPr lang="en-US"/>
        </a:p>
      </dgm:t>
    </dgm:pt>
    <dgm:pt modelId="{9278A9AF-9529-4E77-A360-10B9DF347F74}">
      <dgm:prSet custT="1"/>
      <dgm:spPr/>
      <dgm:t>
        <a:bodyPr/>
        <a:lstStyle/>
        <a:p>
          <a:r>
            <a:rPr lang="en-US" sz="2400" b="1" dirty="0"/>
            <a:t>Folium</a:t>
          </a:r>
        </a:p>
      </dgm:t>
    </dgm:pt>
    <dgm:pt modelId="{99D5B0DD-C4BC-4897-9F94-4B3FBE1ED232}" type="parTrans" cxnId="{6A2116FE-BE0D-4CCB-BE0B-C7D463914608}">
      <dgm:prSet/>
      <dgm:spPr/>
      <dgm:t>
        <a:bodyPr/>
        <a:lstStyle/>
        <a:p>
          <a:endParaRPr lang="en-US"/>
        </a:p>
      </dgm:t>
    </dgm:pt>
    <dgm:pt modelId="{9F4C5132-5EF4-487B-BCA7-EB609ED55448}" type="sibTrans" cxnId="{6A2116FE-BE0D-4CCB-BE0B-C7D463914608}">
      <dgm:prSet/>
      <dgm:spPr/>
      <dgm:t>
        <a:bodyPr/>
        <a:lstStyle/>
        <a:p>
          <a:endParaRPr lang="en-US"/>
        </a:p>
      </dgm:t>
    </dgm:pt>
    <dgm:pt modelId="{BF444FF4-FEEA-415C-92ED-367E64CAF1ED}">
      <dgm:prSet custT="1"/>
      <dgm:spPr/>
      <dgm:t>
        <a:bodyPr/>
        <a:lstStyle/>
        <a:p>
          <a:r>
            <a:rPr lang="en-US" sz="2800" b="1" i="1" dirty="0"/>
            <a:t>Tools :</a:t>
          </a:r>
          <a:endParaRPr lang="en-US" sz="2800" b="1" dirty="0"/>
        </a:p>
      </dgm:t>
    </dgm:pt>
    <dgm:pt modelId="{27C86536-D689-4E5A-B1A9-BDDEAEDA4D61}" type="parTrans" cxnId="{C36ACB5C-B6FC-4DA7-A7BD-ABC0D123F1F4}">
      <dgm:prSet/>
      <dgm:spPr/>
      <dgm:t>
        <a:bodyPr/>
        <a:lstStyle/>
        <a:p>
          <a:endParaRPr lang="en-US"/>
        </a:p>
      </dgm:t>
    </dgm:pt>
    <dgm:pt modelId="{F9A3D142-3E87-46E9-B18B-91C96AB4812B}" type="sibTrans" cxnId="{C36ACB5C-B6FC-4DA7-A7BD-ABC0D123F1F4}">
      <dgm:prSet/>
      <dgm:spPr/>
      <dgm:t>
        <a:bodyPr/>
        <a:lstStyle/>
        <a:p>
          <a:endParaRPr lang="en-US"/>
        </a:p>
      </dgm:t>
    </dgm:pt>
    <dgm:pt modelId="{28C0800E-15D9-4ADD-A79F-E9B6CBF22549}">
      <dgm:prSet custT="1"/>
      <dgm:spPr/>
      <dgm:t>
        <a:bodyPr/>
        <a:lstStyle/>
        <a:p>
          <a:r>
            <a:rPr lang="en-US" sz="2400" b="1" dirty="0" err="1"/>
            <a:t>Jupyter</a:t>
          </a:r>
          <a:r>
            <a:rPr lang="en-US" sz="2400" b="1" dirty="0"/>
            <a:t> notebook </a:t>
          </a:r>
        </a:p>
      </dgm:t>
    </dgm:pt>
    <dgm:pt modelId="{EF05FF3E-686F-4C1A-A016-F6D6ED0236E0}" type="parTrans" cxnId="{D657ADB9-AB16-4C87-9B23-292D98F25CB9}">
      <dgm:prSet/>
      <dgm:spPr/>
      <dgm:t>
        <a:bodyPr/>
        <a:lstStyle/>
        <a:p>
          <a:endParaRPr lang="en-US"/>
        </a:p>
      </dgm:t>
    </dgm:pt>
    <dgm:pt modelId="{E9C5BA8B-823A-405F-AD6E-7208380BA499}" type="sibTrans" cxnId="{D657ADB9-AB16-4C87-9B23-292D98F25CB9}">
      <dgm:prSet/>
      <dgm:spPr/>
      <dgm:t>
        <a:bodyPr/>
        <a:lstStyle/>
        <a:p>
          <a:endParaRPr lang="en-US"/>
        </a:p>
      </dgm:t>
    </dgm:pt>
    <dgm:pt modelId="{3C207305-0BE9-4496-AE87-FC339290E0CB}" type="pres">
      <dgm:prSet presAssocID="{B3989DD3-2DC7-4DF0-A71E-BC8C68A09E8F}" presName="diagram" presStyleCnt="0">
        <dgm:presLayoutVars>
          <dgm:dir/>
          <dgm:resizeHandles val="exact"/>
        </dgm:presLayoutVars>
      </dgm:prSet>
      <dgm:spPr/>
    </dgm:pt>
    <dgm:pt modelId="{26091D95-2DC3-4059-8BC7-C82E2E2ED53F}" type="pres">
      <dgm:prSet presAssocID="{CA68327F-577B-41BC-AC0C-1C8CD50BCAF1}" presName="node" presStyleLbl="node1" presStyleIdx="0" presStyleCnt="10">
        <dgm:presLayoutVars>
          <dgm:bulletEnabled val="1"/>
        </dgm:presLayoutVars>
      </dgm:prSet>
      <dgm:spPr/>
    </dgm:pt>
    <dgm:pt modelId="{21E7C8BB-8CAE-49AF-A125-11F4EC67C939}" type="pres">
      <dgm:prSet presAssocID="{1A47FAB1-7DD2-4C53-B978-4E86FF71181C}" presName="sibTrans" presStyleCnt="0"/>
      <dgm:spPr/>
    </dgm:pt>
    <dgm:pt modelId="{7B321D31-A28D-46C1-98F6-48ACA9879F71}" type="pres">
      <dgm:prSet presAssocID="{B379E017-D982-4EF2-A76A-AFEB162894EF}" presName="node" presStyleLbl="node1" presStyleIdx="1" presStyleCnt="10" custLinFactNeighborX="589" custLinFactNeighborY="3857">
        <dgm:presLayoutVars>
          <dgm:bulletEnabled val="1"/>
        </dgm:presLayoutVars>
      </dgm:prSet>
      <dgm:spPr/>
    </dgm:pt>
    <dgm:pt modelId="{A7F05F41-2CCB-40B9-9E65-F2D635833BF9}" type="pres">
      <dgm:prSet presAssocID="{949BCA58-6293-4921-8ABB-FD448DBA7764}" presName="sibTrans" presStyleCnt="0"/>
      <dgm:spPr/>
    </dgm:pt>
    <dgm:pt modelId="{153DC28A-4B6C-416B-964F-9D8098CB89E3}" type="pres">
      <dgm:prSet presAssocID="{0E6BE1AC-FB52-43B9-AB39-E2DEF489B040}" presName="node" presStyleLbl="node1" presStyleIdx="2" presStyleCnt="10">
        <dgm:presLayoutVars>
          <dgm:bulletEnabled val="1"/>
        </dgm:presLayoutVars>
      </dgm:prSet>
      <dgm:spPr/>
    </dgm:pt>
    <dgm:pt modelId="{102BD89A-ABD0-469D-AAB1-4BF642FC3CE7}" type="pres">
      <dgm:prSet presAssocID="{FD43C2BD-BE21-4247-ABA8-2727344F251C}" presName="sibTrans" presStyleCnt="0"/>
      <dgm:spPr/>
    </dgm:pt>
    <dgm:pt modelId="{5715E6F3-0C78-4809-8F76-52421B355E65}" type="pres">
      <dgm:prSet presAssocID="{03783F97-2F3B-4CBC-BCD6-C933862AB476}" presName="node" presStyleLbl="node1" presStyleIdx="3" presStyleCnt="10">
        <dgm:presLayoutVars>
          <dgm:bulletEnabled val="1"/>
        </dgm:presLayoutVars>
      </dgm:prSet>
      <dgm:spPr/>
    </dgm:pt>
    <dgm:pt modelId="{3ADF8544-4B61-408F-AD1A-D1EA79C860F0}" type="pres">
      <dgm:prSet presAssocID="{198B7052-743C-4B9E-A7B4-E5239E5B1E53}" presName="sibTrans" presStyleCnt="0"/>
      <dgm:spPr/>
    </dgm:pt>
    <dgm:pt modelId="{EADBC0B8-B66F-4134-ABBD-32BA8331E122}" type="pres">
      <dgm:prSet presAssocID="{14CF1CDC-4BD8-4CA6-A253-6CDD624D26B9}" presName="node" presStyleLbl="node1" presStyleIdx="4" presStyleCnt="10">
        <dgm:presLayoutVars>
          <dgm:bulletEnabled val="1"/>
        </dgm:presLayoutVars>
      </dgm:prSet>
      <dgm:spPr/>
    </dgm:pt>
    <dgm:pt modelId="{05090661-F68C-4639-9921-65DBA0591088}" type="pres">
      <dgm:prSet presAssocID="{AF35529D-D7F5-4B99-B5B8-9CE04F2EF579}" presName="sibTrans" presStyleCnt="0"/>
      <dgm:spPr/>
    </dgm:pt>
    <dgm:pt modelId="{787804E5-4E7B-4861-8F3F-1C25A1BE3E03}" type="pres">
      <dgm:prSet presAssocID="{F48C7E5B-41EA-4FFC-AA57-7D37C9076DB4}" presName="node" presStyleLbl="node1" presStyleIdx="5" presStyleCnt="10">
        <dgm:presLayoutVars>
          <dgm:bulletEnabled val="1"/>
        </dgm:presLayoutVars>
      </dgm:prSet>
      <dgm:spPr/>
    </dgm:pt>
    <dgm:pt modelId="{2DFF3C45-DFF0-41A2-B3C1-C824BA716669}" type="pres">
      <dgm:prSet presAssocID="{D812123A-409F-4225-9019-3164B608C6AE}" presName="sibTrans" presStyleCnt="0"/>
      <dgm:spPr/>
    </dgm:pt>
    <dgm:pt modelId="{FD469D2F-6368-402D-A0A8-05F5705839BE}" type="pres">
      <dgm:prSet presAssocID="{C3CDB4BD-F848-4407-913E-63401EBE9D82}" presName="node" presStyleLbl="node1" presStyleIdx="6" presStyleCnt="10">
        <dgm:presLayoutVars>
          <dgm:bulletEnabled val="1"/>
        </dgm:presLayoutVars>
      </dgm:prSet>
      <dgm:spPr/>
    </dgm:pt>
    <dgm:pt modelId="{850CF0AF-CACE-451B-8A47-BC826E8510AC}" type="pres">
      <dgm:prSet presAssocID="{6527A7E1-F726-4222-9D80-D8083FF7B27B}" presName="sibTrans" presStyleCnt="0"/>
      <dgm:spPr/>
    </dgm:pt>
    <dgm:pt modelId="{290EA53E-D5BE-41F2-8DAB-C9240AEBED9A}" type="pres">
      <dgm:prSet presAssocID="{9278A9AF-9529-4E77-A360-10B9DF347F74}" presName="node" presStyleLbl="node1" presStyleIdx="7" presStyleCnt="10">
        <dgm:presLayoutVars>
          <dgm:bulletEnabled val="1"/>
        </dgm:presLayoutVars>
      </dgm:prSet>
      <dgm:spPr/>
    </dgm:pt>
    <dgm:pt modelId="{C3C98E24-F539-4290-8BAA-2D52BEEC9978}" type="pres">
      <dgm:prSet presAssocID="{9F4C5132-5EF4-487B-BCA7-EB609ED55448}" presName="sibTrans" presStyleCnt="0"/>
      <dgm:spPr/>
    </dgm:pt>
    <dgm:pt modelId="{D87ACF7B-F9EF-4939-AADC-84AA292272E1}" type="pres">
      <dgm:prSet presAssocID="{BF444FF4-FEEA-415C-92ED-367E64CAF1ED}" presName="node" presStyleLbl="node1" presStyleIdx="8" presStyleCnt="10">
        <dgm:presLayoutVars>
          <dgm:bulletEnabled val="1"/>
        </dgm:presLayoutVars>
      </dgm:prSet>
      <dgm:spPr/>
    </dgm:pt>
    <dgm:pt modelId="{CA00A1B5-D68B-46D2-BD2D-D9860E330706}" type="pres">
      <dgm:prSet presAssocID="{F9A3D142-3E87-46E9-B18B-91C96AB4812B}" presName="sibTrans" presStyleCnt="0"/>
      <dgm:spPr/>
    </dgm:pt>
    <dgm:pt modelId="{5CA2A760-F095-47F1-984B-B48CD5C2E815}" type="pres">
      <dgm:prSet presAssocID="{28C0800E-15D9-4ADD-A79F-E9B6CBF22549}" presName="node" presStyleLbl="node1" presStyleIdx="9" presStyleCnt="10">
        <dgm:presLayoutVars>
          <dgm:bulletEnabled val="1"/>
        </dgm:presLayoutVars>
      </dgm:prSet>
      <dgm:spPr/>
    </dgm:pt>
  </dgm:ptLst>
  <dgm:cxnLst>
    <dgm:cxn modelId="{DDAF9E02-490B-420A-8175-0C88F03B05F2}" srcId="{B3989DD3-2DC7-4DF0-A71E-BC8C68A09E8F}" destId="{14CF1CDC-4BD8-4CA6-A253-6CDD624D26B9}" srcOrd="4" destOrd="0" parTransId="{191A9621-7CA7-46EC-B653-D997B1F97FF2}" sibTransId="{AF35529D-D7F5-4B99-B5B8-9CE04F2EF579}"/>
    <dgm:cxn modelId="{0716700A-DE18-4B73-96F8-02B9FE879746}" srcId="{B3989DD3-2DC7-4DF0-A71E-BC8C68A09E8F}" destId="{C3CDB4BD-F848-4407-913E-63401EBE9D82}" srcOrd="6" destOrd="0" parTransId="{8E1C1FFA-726C-4CB1-BB7E-6BDA0F3FB2D1}" sibTransId="{6527A7E1-F726-4222-9D80-D8083FF7B27B}"/>
    <dgm:cxn modelId="{C5B35410-6734-4579-90DE-BB83239AD122}" srcId="{B3989DD3-2DC7-4DF0-A71E-BC8C68A09E8F}" destId="{F48C7E5B-41EA-4FFC-AA57-7D37C9076DB4}" srcOrd="5" destOrd="0" parTransId="{15758166-30C4-48A9-AF5C-D1A52284D62A}" sibTransId="{D812123A-409F-4225-9019-3164B608C6AE}"/>
    <dgm:cxn modelId="{FDF14712-6E54-43F7-84CD-08603E704153}" type="presOf" srcId="{CA68327F-577B-41BC-AC0C-1C8CD50BCAF1}" destId="{26091D95-2DC3-4059-8BC7-C82E2E2ED53F}" srcOrd="0" destOrd="0" presId="urn:microsoft.com/office/officeart/2005/8/layout/default"/>
    <dgm:cxn modelId="{C860D223-85F9-484F-9100-971A6A0A3F21}" type="presOf" srcId="{28C0800E-15D9-4ADD-A79F-E9B6CBF22549}" destId="{5CA2A760-F095-47F1-984B-B48CD5C2E815}" srcOrd="0" destOrd="0" presId="urn:microsoft.com/office/officeart/2005/8/layout/default"/>
    <dgm:cxn modelId="{7D51EA32-DECB-426E-B5A7-9D0E4A9982D9}" type="presOf" srcId="{0E6BE1AC-FB52-43B9-AB39-E2DEF489B040}" destId="{153DC28A-4B6C-416B-964F-9D8098CB89E3}" srcOrd="0" destOrd="0" presId="urn:microsoft.com/office/officeart/2005/8/layout/default"/>
    <dgm:cxn modelId="{DA97D33A-4D9F-45F7-A55C-1B943041861A}" type="presOf" srcId="{03783F97-2F3B-4CBC-BCD6-C933862AB476}" destId="{5715E6F3-0C78-4809-8F76-52421B355E65}" srcOrd="0" destOrd="0" presId="urn:microsoft.com/office/officeart/2005/8/layout/default"/>
    <dgm:cxn modelId="{84FD1B3B-7AA1-4808-97E2-1E098828E4F1}" type="presOf" srcId="{9278A9AF-9529-4E77-A360-10B9DF347F74}" destId="{290EA53E-D5BE-41F2-8DAB-C9240AEBED9A}" srcOrd="0" destOrd="0" presId="urn:microsoft.com/office/officeart/2005/8/layout/default"/>
    <dgm:cxn modelId="{C36ACB5C-B6FC-4DA7-A7BD-ABC0D123F1F4}" srcId="{B3989DD3-2DC7-4DF0-A71E-BC8C68A09E8F}" destId="{BF444FF4-FEEA-415C-92ED-367E64CAF1ED}" srcOrd="8" destOrd="0" parTransId="{27C86536-D689-4E5A-B1A9-BDDEAEDA4D61}" sibTransId="{F9A3D142-3E87-46E9-B18B-91C96AB4812B}"/>
    <dgm:cxn modelId="{DEE1E570-EB75-4B1E-B62F-ABE38F43DC1E}" type="presOf" srcId="{B3989DD3-2DC7-4DF0-A71E-BC8C68A09E8F}" destId="{3C207305-0BE9-4496-AE87-FC339290E0CB}" srcOrd="0" destOrd="0" presId="urn:microsoft.com/office/officeart/2005/8/layout/default"/>
    <dgm:cxn modelId="{7EA15271-C203-4516-83C7-9FCEF0B6DCD2}" type="presOf" srcId="{BF444FF4-FEEA-415C-92ED-367E64CAF1ED}" destId="{D87ACF7B-F9EF-4939-AADC-84AA292272E1}" srcOrd="0" destOrd="0" presId="urn:microsoft.com/office/officeart/2005/8/layout/default"/>
    <dgm:cxn modelId="{E6720F9F-0B7F-4A87-AC05-D81B62EA45F9}" type="presOf" srcId="{C3CDB4BD-F848-4407-913E-63401EBE9D82}" destId="{FD469D2F-6368-402D-A0A8-05F5705839BE}" srcOrd="0" destOrd="0" presId="urn:microsoft.com/office/officeart/2005/8/layout/default"/>
    <dgm:cxn modelId="{36728EB3-CC91-46E5-B400-25673F489857}" srcId="{B3989DD3-2DC7-4DF0-A71E-BC8C68A09E8F}" destId="{03783F97-2F3B-4CBC-BCD6-C933862AB476}" srcOrd="3" destOrd="0" parTransId="{8C31AA26-B51D-4170-B7B0-B2735CDD1716}" sibTransId="{198B7052-743C-4B9E-A7B4-E5239E5B1E53}"/>
    <dgm:cxn modelId="{D657ADB9-AB16-4C87-9B23-292D98F25CB9}" srcId="{B3989DD3-2DC7-4DF0-A71E-BC8C68A09E8F}" destId="{28C0800E-15D9-4ADD-A79F-E9B6CBF22549}" srcOrd="9" destOrd="0" parTransId="{EF05FF3E-686F-4C1A-A016-F6D6ED0236E0}" sibTransId="{E9C5BA8B-823A-405F-AD6E-7208380BA499}"/>
    <dgm:cxn modelId="{FF7D07DB-AFCE-4F7F-9BE8-4297F2EF7F42}" type="presOf" srcId="{14CF1CDC-4BD8-4CA6-A253-6CDD624D26B9}" destId="{EADBC0B8-B66F-4134-ABBD-32BA8331E122}" srcOrd="0" destOrd="0" presId="urn:microsoft.com/office/officeart/2005/8/layout/default"/>
    <dgm:cxn modelId="{F6E1BDDE-4861-4248-A711-0305C7B117FF}" srcId="{B3989DD3-2DC7-4DF0-A71E-BC8C68A09E8F}" destId="{B379E017-D982-4EF2-A76A-AFEB162894EF}" srcOrd="1" destOrd="0" parTransId="{C30CEF7D-F899-4806-ABEE-6438673AC227}" sibTransId="{949BCA58-6293-4921-8ABB-FD448DBA7764}"/>
    <dgm:cxn modelId="{400DC2DF-ED3C-4B9F-BA74-4CC3C0660399}" type="presOf" srcId="{F48C7E5B-41EA-4FFC-AA57-7D37C9076DB4}" destId="{787804E5-4E7B-4861-8F3F-1C25A1BE3E03}" srcOrd="0" destOrd="0" presId="urn:microsoft.com/office/officeart/2005/8/layout/default"/>
    <dgm:cxn modelId="{D9C19BE3-F8BE-4687-B021-B6205D5746A1}" srcId="{B3989DD3-2DC7-4DF0-A71E-BC8C68A09E8F}" destId="{CA68327F-577B-41BC-AC0C-1C8CD50BCAF1}" srcOrd="0" destOrd="0" parTransId="{746EC4E1-B85C-4BAE-870B-08A29C6C3AD7}" sibTransId="{1A47FAB1-7DD2-4C53-B978-4E86FF71181C}"/>
    <dgm:cxn modelId="{A6C9DEE7-AF4A-4333-978E-3074C89DF1F9}" type="presOf" srcId="{B379E017-D982-4EF2-A76A-AFEB162894EF}" destId="{7B321D31-A28D-46C1-98F6-48ACA9879F71}" srcOrd="0" destOrd="0" presId="urn:microsoft.com/office/officeart/2005/8/layout/default"/>
    <dgm:cxn modelId="{310AD5EF-B9C8-4271-9EEE-91F94E4B28E1}" srcId="{B3989DD3-2DC7-4DF0-A71E-BC8C68A09E8F}" destId="{0E6BE1AC-FB52-43B9-AB39-E2DEF489B040}" srcOrd="2" destOrd="0" parTransId="{B9638E34-A157-47C6-B10D-0A0F1E1306A4}" sibTransId="{FD43C2BD-BE21-4247-ABA8-2727344F251C}"/>
    <dgm:cxn modelId="{6A2116FE-BE0D-4CCB-BE0B-C7D463914608}" srcId="{B3989DD3-2DC7-4DF0-A71E-BC8C68A09E8F}" destId="{9278A9AF-9529-4E77-A360-10B9DF347F74}" srcOrd="7" destOrd="0" parTransId="{99D5B0DD-C4BC-4897-9F94-4B3FBE1ED232}" sibTransId="{9F4C5132-5EF4-487B-BCA7-EB609ED55448}"/>
    <dgm:cxn modelId="{4C936880-E591-49D9-9496-0757E564D8CC}" type="presParOf" srcId="{3C207305-0BE9-4496-AE87-FC339290E0CB}" destId="{26091D95-2DC3-4059-8BC7-C82E2E2ED53F}" srcOrd="0" destOrd="0" presId="urn:microsoft.com/office/officeart/2005/8/layout/default"/>
    <dgm:cxn modelId="{D61D4BF2-558E-480E-8D0A-6B41040C8E51}" type="presParOf" srcId="{3C207305-0BE9-4496-AE87-FC339290E0CB}" destId="{21E7C8BB-8CAE-49AF-A125-11F4EC67C939}" srcOrd="1" destOrd="0" presId="urn:microsoft.com/office/officeart/2005/8/layout/default"/>
    <dgm:cxn modelId="{3B44884F-F62A-4DE4-8067-390343BBCECD}" type="presParOf" srcId="{3C207305-0BE9-4496-AE87-FC339290E0CB}" destId="{7B321D31-A28D-46C1-98F6-48ACA9879F71}" srcOrd="2" destOrd="0" presId="urn:microsoft.com/office/officeart/2005/8/layout/default"/>
    <dgm:cxn modelId="{18765FF0-828C-4486-8592-D9859313DA1E}" type="presParOf" srcId="{3C207305-0BE9-4496-AE87-FC339290E0CB}" destId="{A7F05F41-2CCB-40B9-9E65-F2D635833BF9}" srcOrd="3" destOrd="0" presId="urn:microsoft.com/office/officeart/2005/8/layout/default"/>
    <dgm:cxn modelId="{8222A1F2-4D28-4D21-B382-3185D3DB15EA}" type="presParOf" srcId="{3C207305-0BE9-4496-AE87-FC339290E0CB}" destId="{153DC28A-4B6C-416B-964F-9D8098CB89E3}" srcOrd="4" destOrd="0" presId="urn:microsoft.com/office/officeart/2005/8/layout/default"/>
    <dgm:cxn modelId="{587891E8-40D1-4674-BDAE-41383D1B3BCA}" type="presParOf" srcId="{3C207305-0BE9-4496-AE87-FC339290E0CB}" destId="{102BD89A-ABD0-469D-AAB1-4BF642FC3CE7}" srcOrd="5" destOrd="0" presId="urn:microsoft.com/office/officeart/2005/8/layout/default"/>
    <dgm:cxn modelId="{3D3F1E4C-E81A-4869-8DFF-442E6F734E20}" type="presParOf" srcId="{3C207305-0BE9-4496-AE87-FC339290E0CB}" destId="{5715E6F3-0C78-4809-8F76-52421B355E65}" srcOrd="6" destOrd="0" presId="urn:microsoft.com/office/officeart/2005/8/layout/default"/>
    <dgm:cxn modelId="{E969B121-C703-4D21-8EB6-C2AD53B71F99}" type="presParOf" srcId="{3C207305-0BE9-4496-AE87-FC339290E0CB}" destId="{3ADF8544-4B61-408F-AD1A-D1EA79C860F0}" srcOrd="7" destOrd="0" presId="urn:microsoft.com/office/officeart/2005/8/layout/default"/>
    <dgm:cxn modelId="{AE54B4D9-DAE6-4C32-920F-7D90C1050658}" type="presParOf" srcId="{3C207305-0BE9-4496-AE87-FC339290E0CB}" destId="{EADBC0B8-B66F-4134-ABBD-32BA8331E122}" srcOrd="8" destOrd="0" presId="urn:microsoft.com/office/officeart/2005/8/layout/default"/>
    <dgm:cxn modelId="{3EABB246-10F1-495A-883B-822C5D595439}" type="presParOf" srcId="{3C207305-0BE9-4496-AE87-FC339290E0CB}" destId="{05090661-F68C-4639-9921-65DBA0591088}" srcOrd="9" destOrd="0" presId="urn:microsoft.com/office/officeart/2005/8/layout/default"/>
    <dgm:cxn modelId="{BA89968D-6A65-4879-AF31-86CB3B73F4A2}" type="presParOf" srcId="{3C207305-0BE9-4496-AE87-FC339290E0CB}" destId="{787804E5-4E7B-4861-8F3F-1C25A1BE3E03}" srcOrd="10" destOrd="0" presId="urn:microsoft.com/office/officeart/2005/8/layout/default"/>
    <dgm:cxn modelId="{BACB9320-1CA3-4C85-8AA5-DA4025856094}" type="presParOf" srcId="{3C207305-0BE9-4496-AE87-FC339290E0CB}" destId="{2DFF3C45-DFF0-41A2-B3C1-C824BA716669}" srcOrd="11" destOrd="0" presId="urn:microsoft.com/office/officeart/2005/8/layout/default"/>
    <dgm:cxn modelId="{A59AE9BC-C1CA-4896-AB21-050880E4E5F7}" type="presParOf" srcId="{3C207305-0BE9-4496-AE87-FC339290E0CB}" destId="{FD469D2F-6368-402D-A0A8-05F5705839BE}" srcOrd="12" destOrd="0" presId="urn:microsoft.com/office/officeart/2005/8/layout/default"/>
    <dgm:cxn modelId="{C2336992-1C25-44A3-AF50-8F3DE24450C7}" type="presParOf" srcId="{3C207305-0BE9-4496-AE87-FC339290E0CB}" destId="{850CF0AF-CACE-451B-8A47-BC826E8510AC}" srcOrd="13" destOrd="0" presId="urn:microsoft.com/office/officeart/2005/8/layout/default"/>
    <dgm:cxn modelId="{42D86E33-184E-4D94-AED7-7D697D21323C}" type="presParOf" srcId="{3C207305-0BE9-4496-AE87-FC339290E0CB}" destId="{290EA53E-D5BE-41F2-8DAB-C9240AEBED9A}" srcOrd="14" destOrd="0" presId="urn:microsoft.com/office/officeart/2005/8/layout/default"/>
    <dgm:cxn modelId="{23242309-3F26-4490-8A70-765CED597DF0}" type="presParOf" srcId="{3C207305-0BE9-4496-AE87-FC339290E0CB}" destId="{C3C98E24-F539-4290-8BAA-2D52BEEC9978}" srcOrd="15" destOrd="0" presId="urn:microsoft.com/office/officeart/2005/8/layout/default"/>
    <dgm:cxn modelId="{BEE5CBB5-9813-40E6-9123-962F9044C5D0}" type="presParOf" srcId="{3C207305-0BE9-4496-AE87-FC339290E0CB}" destId="{D87ACF7B-F9EF-4939-AADC-84AA292272E1}" srcOrd="16" destOrd="0" presId="urn:microsoft.com/office/officeart/2005/8/layout/default"/>
    <dgm:cxn modelId="{AE48E3BE-9F57-4918-8043-7109EE561194}" type="presParOf" srcId="{3C207305-0BE9-4496-AE87-FC339290E0CB}" destId="{CA00A1B5-D68B-46D2-BD2D-D9860E330706}" srcOrd="17" destOrd="0" presId="urn:microsoft.com/office/officeart/2005/8/layout/default"/>
    <dgm:cxn modelId="{C1334994-B28B-4F26-A965-BD3CC8A20618}" type="presParOf" srcId="{3C207305-0BE9-4496-AE87-FC339290E0CB}" destId="{5CA2A760-F095-47F1-984B-B48CD5C2E81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D45F50-6AF3-47DE-94BC-0DF486C984B0}"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91FE1180-74B6-4568-9A2B-9A79584EAB0E}">
      <dgm:prSet/>
      <dgm:spPr/>
      <dgm:t>
        <a:bodyPr/>
        <a:lstStyle/>
        <a:p>
          <a:r>
            <a:rPr lang="en-US"/>
            <a:t>Drop Duplicate Values</a:t>
          </a:r>
        </a:p>
      </dgm:t>
    </dgm:pt>
    <dgm:pt modelId="{5C0CB161-7F82-4738-AA14-03F519C0458E}" type="parTrans" cxnId="{DB12CD22-8673-4FC8-B271-9FB761D20D4E}">
      <dgm:prSet/>
      <dgm:spPr/>
      <dgm:t>
        <a:bodyPr/>
        <a:lstStyle/>
        <a:p>
          <a:endParaRPr lang="en-US"/>
        </a:p>
      </dgm:t>
    </dgm:pt>
    <dgm:pt modelId="{72A68B05-E657-4AC0-9488-CA3CC354F2FC}" type="sibTrans" cxnId="{DB12CD22-8673-4FC8-B271-9FB761D20D4E}">
      <dgm:prSet phldrT="1" phldr="0"/>
      <dgm:spPr/>
      <dgm:t>
        <a:bodyPr/>
        <a:lstStyle/>
        <a:p>
          <a:r>
            <a:rPr lang="en-US"/>
            <a:t>1</a:t>
          </a:r>
        </a:p>
      </dgm:t>
    </dgm:pt>
    <dgm:pt modelId="{E4187AC2-44BE-48B7-AD13-A2C4168B1D61}">
      <dgm:prSet/>
      <dgm:spPr/>
      <dgm:t>
        <a:bodyPr/>
        <a:lstStyle/>
        <a:p>
          <a:r>
            <a:rPr lang="en-US"/>
            <a:t>Drop NA values</a:t>
          </a:r>
        </a:p>
      </dgm:t>
    </dgm:pt>
    <dgm:pt modelId="{16939B9F-DF27-4C1F-ADC3-01DD985D353D}" type="parTrans" cxnId="{E282C25E-F3EB-49F3-A0E9-91598BDE9F2E}">
      <dgm:prSet/>
      <dgm:spPr/>
      <dgm:t>
        <a:bodyPr/>
        <a:lstStyle/>
        <a:p>
          <a:endParaRPr lang="en-US"/>
        </a:p>
      </dgm:t>
    </dgm:pt>
    <dgm:pt modelId="{B818295E-71E8-4482-B845-05FE987B6DC8}" type="sibTrans" cxnId="{E282C25E-F3EB-49F3-A0E9-91598BDE9F2E}">
      <dgm:prSet phldrT="2" phldr="0"/>
      <dgm:spPr/>
      <dgm:t>
        <a:bodyPr/>
        <a:lstStyle/>
        <a:p>
          <a:r>
            <a:rPr lang="en-US"/>
            <a:t>2</a:t>
          </a:r>
        </a:p>
      </dgm:t>
    </dgm:pt>
    <dgm:pt modelId="{116BA5EB-4BAB-48D3-B69C-7656F3E8F6EB}">
      <dgm:prSet/>
      <dgm:spPr/>
      <dgm:t>
        <a:bodyPr/>
        <a:lstStyle/>
        <a:p>
          <a:r>
            <a:rPr lang="en-US"/>
            <a:t>Order the weekdays</a:t>
          </a:r>
        </a:p>
      </dgm:t>
    </dgm:pt>
    <dgm:pt modelId="{85F51D87-9488-4870-A613-B5314AF4E02A}" type="parTrans" cxnId="{9FAD3B97-A666-4F4E-A116-C53045AF32D3}">
      <dgm:prSet/>
      <dgm:spPr/>
      <dgm:t>
        <a:bodyPr/>
        <a:lstStyle/>
        <a:p>
          <a:endParaRPr lang="en-US"/>
        </a:p>
      </dgm:t>
    </dgm:pt>
    <dgm:pt modelId="{4A47042A-8732-4CEB-B96E-4F393CE046BE}" type="sibTrans" cxnId="{9FAD3B97-A666-4F4E-A116-C53045AF32D3}">
      <dgm:prSet phldrT="3" phldr="0"/>
      <dgm:spPr/>
      <dgm:t>
        <a:bodyPr/>
        <a:lstStyle/>
        <a:p>
          <a:r>
            <a:rPr lang="en-US"/>
            <a:t>3</a:t>
          </a:r>
        </a:p>
      </dgm:t>
    </dgm:pt>
    <dgm:pt modelId="{272AFC50-B121-4459-B0FA-5D301D2D0392}">
      <dgm:prSet/>
      <dgm:spPr/>
      <dgm:t>
        <a:bodyPr/>
        <a:lstStyle/>
        <a:p>
          <a:r>
            <a:rPr lang="en-US"/>
            <a:t>Drop  the unnecessary columns</a:t>
          </a:r>
        </a:p>
      </dgm:t>
    </dgm:pt>
    <dgm:pt modelId="{643D428C-E205-4165-BF5F-2A5D37A301E4}" type="parTrans" cxnId="{378959F9-5310-4714-9B90-81B0C06F4A13}">
      <dgm:prSet/>
      <dgm:spPr/>
      <dgm:t>
        <a:bodyPr/>
        <a:lstStyle/>
        <a:p>
          <a:endParaRPr lang="en-US"/>
        </a:p>
      </dgm:t>
    </dgm:pt>
    <dgm:pt modelId="{7FAE7AF3-3716-4306-960D-4D1EF9FECD43}" type="sibTrans" cxnId="{378959F9-5310-4714-9B90-81B0C06F4A13}">
      <dgm:prSet phldrT="4" phldr="0"/>
      <dgm:spPr/>
      <dgm:t>
        <a:bodyPr/>
        <a:lstStyle/>
        <a:p>
          <a:r>
            <a:rPr lang="en-US"/>
            <a:t>4</a:t>
          </a:r>
        </a:p>
      </dgm:t>
    </dgm:pt>
    <dgm:pt modelId="{4E4FD43A-5C41-478B-83C1-D93616F9BB58}" type="pres">
      <dgm:prSet presAssocID="{48D45F50-6AF3-47DE-94BC-0DF486C984B0}" presName="Name0" presStyleCnt="0">
        <dgm:presLayoutVars>
          <dgm:animLvl val="lvl"/>
          <dgm:resizeHandles val="exact"/>
        </dgm:presLayoutVars>
      </dgm:prSet>
      <dgm:spPr/>
    </dgm:pt>
    <dgm:pt modelId="{5A894BAB-9865-472F-8B06-6879ADC18C5E}" type="pres">
      <dgm:prSet presAssocID="{91FE1180-74B6-4568-9A2B-9A79584EAB0E}" presName="compositeNode" presStyleCnt="0">
        <dgm:presLayoutVars>
          <dgm:bulletEnabled val="1"/>
        </dgm:presLayoutVars>
      </dgm:prSet>
      <dgm:spPr/>
    </dgm:pt>
    <dgm:pt modelId="{1FCEA3DE-96C8-4955-A6D7-88D586CD055A}" type="pres">
      <dgm:prSet presAssocID="{91FE1180-74B6-4568-9A2B-9A79584EAB0E}" presName="bgRect" presStyleLbl="bgAccFollowNode1" presStyleIdx="0" presStyleCnt="4"/>
      <dgm:spPr/>
    </dgm:pt>
    <dgm:pt modelId="{6EFAC7D4-4A7F-48F9-8400-CDFBBED8D560}" type="pres">
      <dgm:prSet presAssocID="{72A68B05-E657-4AC0-9488-CA3CC354F2FC}" presName="sibTransNodeCircle" presStyleLbl="alignNode1" presStyleIdx="0" presStyleCnt="8">
        <dgm:presLayoutVars>
          <dgm:chMax val="0"/>
          <dgm:bulletEnabled/>
        </dgm:presLayoutVars>
      </dgm:prSet>
      <dgm:spPr/>
    </dgm:pt>
    <dgm:pt modelId="{4D5D1170-581B-4E65-97F1-7BFC422772F3}" type="pres">
      <dgm:prSet presAssocID="{91FE1180-74B6-4568-9A2B-9A79584EAB0E}" presName="bottomLine" presStyleLbl="alignNode1" presStyleIdx="1" presStyleCnt="8">
        <dgm:presLayoutVars/>
      </dgm:prSet>
      <dgm:spPr/>
    </dgm:pt>
    <dgm:pt modelId="{04062C5F-47DA-4B62-AB34-32524F1A9CDC}" type="pres">
      <dgm:prSet presAssocID="{91FE1180-74B6-4568-9A2B-9A79584EAB0E}" presName="nodeText" presStyleLbl="bgAccFollowNode1" presStyleIdx="0" presStyleCnt="4">
        <dgm:presLayoutVars>
          <dgm:bulletEnabled val="1"/>
        </dgm:presLayoutVars>
      </dgm:prSet>
      <dgm:spPr/>
    </dgm:pt>
    <dgm:pt modelId="{03AB2961-46CE-4012-B574-B1C40692171C}" type="pres">
      <dgm:prSet presAssocID="{72A68B05-E657-4AC0-9488-CA3CC354F2FC}" presName="sibTrans" presStyleCnt="0"/>
      <dgm:spPr/>
    </dgm:pt>
    <dgm:pt modelId="{FD0120D1-B50D-439D-ADF0-955688C11335}" type="pres">
      <dgm:prSet presAssocID="{E4187AC2-44BE-48B7-AD13-A2C4168B1D61}" presName="compositeNode" presStyleCnt="0">
        <dgm:presLayoutVars>
          <dgm:bulletEnabled val="1"/>
        </dgm:presLayoutVars>
      </dgm:prSet>
      <dgm:spPr/>
    </dgm:pt>
    <dgm:pt modelId="{C812CE2D-FCEF-41C2-B5D2-BF819ADDA722}" type="pres">
      <dgm:prSet presAssocID="{E4187AC2-44BE-48B7-AD13-A2C4168B1D61}" presName="bgRect" presStyleLbl="bgAccFollowNode1" presStyleIdx="1" presStyleCnt="4"/>
      <dgm:spPr/>
    </dgm:pt>
    <dgm:pt modelId="{953EE241-B321-4F61-8454-14F209CA9F58}" type="pres">
      <dgm:prSet presAssocID="{B818295E-71E8-4482-B845-05FE987B6DC8}" presName="sibTransNodeCircle" presStyleLbl="alignNode1" presStyleIdx="2" presStyleCnt="8">
        <dgm:presLayoutVars>
          <dgm:chMax val="0"/>
          <dgm:bulletEnabled/>
        </dgm:presLayoutVars>
      </dgm:prSet>
      <dgm:spPr/>
    </dgm:pt>
    <dgm:pt modelId="{1DF0E562-3968-457E-82FD-72D6685B43FE}" type="pres">
      <dgm:prSet presAssocID="{E4187AC2-44BE-48B7-AD13-A2C4168B1D61}" presName="bottomLine" presStyleLbl="alignNode1" presStyleIdx="3" presStyleCnt="8">
        <dgm:presLayoutVars/>
      </dgm:prSet>
      <dgm:spPr/>
    </dgm:pt>
    <dgm:pt modelId="{8E5BD4AD-95CD-4C51-8CAE-5F9CB679C452}" type="pres">
      <dgm:prSet presAssocID="{E4187AC2-44BE-48B7-AD13-A2C4168B1D61}" presName="nodeText" presStyleLbl="bgAccFollowNode1" presStyleIdx="1" presStyleCnt="4">
        <dgm:presLayoutVars>
          <dgm:bulletEnabled val="1"/>
        </dgm:presLayoutVars>
      </dgm:prSet>
      <dgm:spPr/>
    </dgm:pt>
    <dgm:pt modelId="{D7D4FA4D-7F95-44C8-AB27-6D8E573324DC}" type="pres">
      <dgm:prSet presAssocID="{B818295E-71E8-4482-B845-05FE987B6DC8}" presName="sibTrans" presStyleCnt="0"/>
      <dgm:spPr/>
    </dgm:pt>
    <dgm:pt modelId="{0E84540F-14F9-4C48-BA0E-9F26FFA74D79}" type="pres">
      <dgm:prSet presAssocID="{116BA5EB-4BAB-48D3-B69C-7656F3E8F6EB}" presName="compositeNode" presStyleCnt="0">
        <dgm:presLayoutVars>
          <dgm:bulletEnabled val="1"/>
        </dgm:presLayoutVars>
      </dgm:prSet>
      <dgm:spPr/>
    </dgm:pt>
    <dgm:pt modelId="{92214674-22BD-42B5-9C63-583A12B8E0F7}" type="pres">
      <dgm:prSet presAssocID="{116BA5EB-4BAB-48D3-B69C-7656F3E8F6EB}" presName="bgRect" presStyleLbl="bgAccFollowNode1" presStyleIdx="2" presStyleCnt="4"/>
      <dgm:spPr/>
    </dgm:pt>
    <dgm:pt modelId="{DDCD0074-C8A1-4ABC-9640-CCB41644CAC0}" type="pres">
      <dgm:prSet presAssocID="{4A47042A-8732-4CEB-B96E-4F393CE046BE}" presName="sibTransNodeCircle" presStyleLbl="alignNode1" presStyleIdx="4" presStyleCnt="8">
        <dgm:presLayoutVars>
          <dgm:chMax val="0"/>
          <dgm:bulletEnabled/>
        </dgm:presLayoutVars>
      </dgm:prSet>
      <dgm:spPr/>
    </dgm:pt>
    <dgm:pt modelId="{B892B1C3-66B8-4820-8E18-0F17831202DB}" type="pres">
      <dgm:prSet presAssocID="{116BA5EB-4BAB-48D3-B69C-7656F3E8F6EB}" presName="bottomLine" presStyleLbl="alignNode1" presStyleIdx="5" presStyleCnt="8">
        <dgm:presLayoutVars/>
      </dgm:prSet>
      <dgm:spPr/>
    </dgm:pt>
    <dgm:pt modelId="{101D4910-60DA-4F98-84F8-E79CAD50FB19}" type="pres">
      <dgm:prSet presAssocID="{116BA5EB-4BAB-48D3-B69C-7656F3E8F6EB}" presName="nodeText" presStyleLbl="bgAccFollowNode1" presStyleIdx="2" presStyleCnt="4">
        <dgm:presLayoutVars>
          <dgm:bulletEnabled val="1"/>
        </dgm:presLayoutVars>
      </dgm:prSet>
      <dgm:spPr/>
    </dgm:pt>
    <dgm:pt modelId="{9263C0C8-9C3E-4054-BF08-89DD32355CA4}" type="pres">
      <dgm:prSet presAssocID="{4A47042A-8732-4CEB-B96E-4F393CE046BE}" presName="sibTrans" presStyleCnt="0"/>
      <dgm:spPr/>
    </dgm:pt>
    <dgm:pt modelId="{56C9CC85-CE9F-432F-A035-7C3BAB696C80}" type="pres">
      <dgm:prSet presAssocID="{272AFC50-B121-4459-B0FA-5D301D2D0392}" presName="compositeNode" presStyleCnt="0">
        <dgm:presLayoutVars>
          <dgm:bulletEnabled val="1"/>
        </dgm:presLayoutVars>
      </dgm:prSet>
      <dgm:spPr/>
    </dgm:pt>
    <dgm:pt modelId="{3C0D4652-4596-4EA2-85B3-E4EDB34EAA88}" type="pres">
      <dgm:prSet presAssocID="{272AFC50-B121-4459-B0FA-5D301D2D0392}" presName="bgRect" presStyleLbl="bgAccFollowNode1" presStyleIdx="3" presStyleCnt="4"/>
      <dgm:spPr/>
    </dgm:pt>
    <dgm:pt modelId="{8AA8B771-FF6E-480D-A9BA-9DBBC6DF2976}" type="pres">
      <dgm:prSet presAssocID="{7FAE7AF3-3716-4306-960D-4D1EF9FECD43}" presName="sibTransNodeCircle" presStyleLbl="alignNode1" presStyleIdx="6" presStyleCnt="8">
        <dgm:presLayoutVars>
          <dgm:chMax val="0"/>
          <dgm:bulletEnabled/>
        </dgm:presLayoutVars>
      </dgm:prSet>
      <dgm:spPr/>
    </dgm:pt>
    <dgm:pt modelId="{97C9C31C-C53E-4143-A2DA-A9B5DA3E7E23}" type="pres">
      <dgm:prSet presAssocID="{272AFC50-B121-4459-B0FA-5D301D2D0392}" presName="bottomLine" presStyleLbl="alignNode1" presStyleIdx="7" presStyleCnt="8">
        <dgm:presLayoutVars/>
      </dgm:prSet>
      <dgm:spPr/>
    </dgm:pt>
    <dgm:pt modelId="{49336664-6035-40A3-8207-334089A45987}" type="pres">
      <dgm:prSet presAssocID="{272AFC50-B121-4459-B0FA-5D301D2D0392}" presName="nodeText" presStyleLbl="bgAccFollowNode1" presStyleIdx="3" presStyleCnt="4">
        <dgm:presLayoutVars>
          <dgm:bulletEnabled val="1"/>
        </dgm:presLayoutVars>
      </dgm:prSet>
      <dgm:spPr/>
    </dgm:pt>
  </dgm:ptLst>
  <dgm:cxnLst>
    <dgm:cxn modelId="{0D195C02-0B15-4E60-A2FA-B2BD215AAE13}" type="presOf" srcId="{E4187AC2-44BE-48B7-AD13-A2C4168B1D61}" destId="{8E5BD4AD-95CD-4C51-8CAE-5F9CB679C452}" srcOrd="1" destOrd="0" presId="urn:microsoft.com/office/officeart/2016/7/layout/BasicLinearProcessNumbered"/>
    <dgm:cxn modelId="{DB12CD22-8673-4FC8-B271-9FB761D20D4E}" srcId="{48D45F50-6AF3-47DE-94BC-0DF486C984B0}" destId="{91FE1180-74B6-4568-9A2B-9A79584EAB0E}" srcOrd="0" destOrd="0" parTransId="{5C0CB161-7F82-4738-AA14-03F519C0458E}" sibTransId="{72A68B05-E657-4AC0-9488-CA3CC354F2FC}"/>
    <dgm:cxn modelId="{D4D03131-C781-4AB0-B894-1B79200FD34D}" type="presOf" srcId="{B818295E-71E8-4482-B845-05FE987B6DC8}" destId="{953EE241-B321-4F61-8454-14F209CA9F58}" srcOrd="0" destOrd="0" presId="urn:microsoft.com/office/officeart/2016/7/layout/BasicLinearProcessNumbered"/>
    <dgm:cxn modelId="{E282C25E-F3EB-49F3-A0E9-91598BDE9F2E}" srcId="{48D45F50-6AF3-47DE-94BC-0DF486C984B0}" destId="{E4187AC2-44BE-48B7-AD13-A2C4168B1D61}" srcOrd="1" destOrd="0" parTransId="{16939B9F-DF27-4C1F-ADC3-01DD985D353D}" sibTransId="{B818295E-71E8-4482-B845-05FE987B6DC8}"/>
    <dgm:cxn modelId="{BA271C43-DDA9-49CD-ACF8-903E25A4E349}" type="presOf" srcId="{116BA5EB-4BAB-48D3-B69C-7656F3E8F6EB}" destId="{101D4910-60DA-4F98-84F8-E79CAD50FB19}" srcOrd="1" destOrd="0" presId="urn:microsoft.com/office/officeart/2016/7/layout/BasicLinearProcessNumbered"/>
    <dgm:cxn modelId="{4ED13043-1383-4E1D-A545-9D021EBCEF1F}" type="presOf" srcId="{272AFC50-B121-4459-B0FA-5D301D2D0392}" destId="{49336664-6035-40A3-8207-334089A45987}" srcOrd="1" destOrd="0" presId="urn:microsoft.com/office/officeart/2016/7/layout/BasicLinearProcessNumbered"/>
    <dgm:cxn modelId="{F7605C49-C69C-422C-A1A8-6D1643952C2B}" type="presOf" srcId="{272AFC50-B121-4459-B0FA-5D301D2D0392}" destId="{3C0D4652-4596-4EA2-85B3-E4EDB34EAA88}" srcOrd="0" destOrd="0" presId="urn:microsoft.com/office/officeart/2016/7/layout/BasicLinearProcessNumbered"/>
    <dgm:cxn modelId="{5F6F5A73-8BEC-4F7E-A98B-4B5CA3861ED6}" type="presOf" srcId="{7FAE7AF3-3716-4306-960D-4D1EF9FECD43}" destId="{8AA8B771-FF6E-480D-A9BA-9DBBC6DF2976}" srcOrd="0" destOrd="0" presId="urn:microsoft.com/office/officeart/2016/7/layout/BasicLinearProcessNumbered"/>
    <dgm:cxn modelId="{C6AD9588-2B49-420A-B0A2-724C37647D00}" type="presOf" srcId="{91FE1180-74B6-4568-9A2B-9A79584EAB0E}" destId="{04062C5F-47DA-4B62-AB34-32524F1A9CDC}" srcOrd="1" destOrd="0" presId="urn:microsoft.com/office/officeart/2016/7/layout/BasicLinearProcessNumbered"/>
    <dgm:cxn modelId="{7FB4D492-E2A9-46DF-99FD-03AA624DB5D9}" type="presOf" srcId="{116BA5EB-4BAB-48D3-B69C-7656F3E8F6EB}" destId="{92214674-22BD-42B5-9C63-583A12B8E0F7}" srcOrd="0" destOrd="0" presId="urn:microsoft.com/office/officeart/2016/7/layout/BasicLinearProcessNumbered"/>
    <dgm:cxn modelId="{9FAD3B97-A666-4F4E-A116-C53045AF32D3}" srcId="{48D45F50-6AF3-47DE-94BC-0DF486C984B0}" destId="{116BA5EB-4BAB-48D3-B69C-7656F3E8F6EB}" srcOrd="2" destOrd="0" parTransId="{85F51D87-9488-4870-A613-B5314AF4E02A}" sibTransId="{4A47042A-8732-4CEB-B96E-4F393CE046BE}"/>
    <dgm:cxn modelId="{E720979C-EECA-4CD9-AE76-BE137239B80A}" type="presOf" srcId="{72A68B05-E657-4AC0-9488-CA3CC354F2FC}" destId="{6EFAC7D4-4A7F-48F9-8400-CDFBBED8D560}" srcOrd="0" destOrd="0" presId="urn:microsoft.com/office/officeart/2016/7/layout/BasicLinearProcessNumbered"/>
    <dgm:cxn modelId="{9C7B76A0-4884-44F4-B8D9-21AB8C247B59}" type="presOf" srcId="{48D45F50-6AF3-47DE-94BC-0DF486C984B0}" destId="{4E4FD43A-5C41-478B-83C1-D93616F9BB58}" srcOrd="0" destOrd="0" presId="urn:microsoft.com/office/officeart/2016/7/layout/BasicLinearProcessNumbered"/>
    <dgm:cxn modelId="{8F1DECAE-5CC6-4902-9479-BE4DD8F6DA27}" type="presOf" srcId="{E4187AC2-44BE-48B7-AD13-A2C4168B1D61}" destId="{C812CE2D-FCEF-41C2-B5D2-BF819ADDA722}" srcOrd="0" destOrd="0" presId="urn:microsoft.com/office/officeart/2016/7/layout/BasicLinearProcessNumbered"/>
    <dgm:cxn modelId="{FE76B9C6-9032-4E5E-84F0-5D897091BEAE}" type="presOf" srcId="{91FE1180-74B6-4568-9A2B-9A79584EAB0E}" destId="{1FCEA3DE-96C8-4955-A6D7-88D586CD055A}" srcOrd="0" destOrd="0" presId="urn:microsoft.com/office/officeart/2016/7/layout/BasicLinearProcessNumbered"/>
    <dgm:cxn modelId="{DA80B9C8-3DBD-44CB-9EEF-537756B6835B}" type="presOf" srcId="{4A47042A-8732-4CEB-B96E-4F393CE046BE}" destId="{DDCD0074-C8A1-4ABC-9640-CCB41644CAC0}" srcOrd="0" destOrd="0" presId="urn:microsoft.com/office/officeart/2016/7/layout/BasicLinearProcessNumbered"/>
    <dgm:cxn modelId="{378959F9-5310-4714-9B90-81B0C06F4A13}" srcId="{48D45F50-6AF3-47DE-94BC-0DF486C984B0}" destId="{272AFC50-B121-4459-B0FA-5D301D2D0392}" srcOrd="3" destOrd="0" parTransId="{643D428C-E205-4165-BF5F-2A5D37A301E4}" sibTransId="{7FAE7AF3-3716-4306-960D-4D1EF9FECD43}"/>
    <dgm:cxn modelId="{9898A9DE-FC33-4582-81FF-634DFF407D1D}" type="presParOf" srcId="{4E4FD43A-5C41-478B-83C1-D93616F9BB58}" destId="{5A894BAB-9865-472F-8B06-6879ADC18C5E}" srcOrd="0" destOrd="0" presId="urn:microsoft.com/office/officeart/2016/7/layout/BasicLinearProcessNumbered"/>
    <dgm:cxn modelId="{E98617ED-2A26-46D7-BEF8-E8BAED782C5D}" type="presParOf" srcId="{5A894BAB-9865-472F-8B06-6879ADC18C5E}" destId="{1FCEA3DE-96C8-4955-A6D7-88D586CD055A}" srcOrd="0" destOrd="0" presId="urn:microsoft.com/office/officeart/2016/7/layout/BasicLinearProcessNumbered"/>
    <dgm:cxn modelId="{D49C5F77-26A1-43AF-8AEC-4EE908E5FFA2}" type="presParOf" srcId="{5A894BAB-9865-472F-8B06-6879ADC18C5E}" destId="{6EFAC7D4-4A7F-48F9-8400-CDFBBED8D560}" srcOrd="1" destOrd="0" presId="urn:microsoft.com/office/officeart/2016/7/layout/BasicLinearProcessNumbered"/>
    <dgm:cxn modelId="{CE5E74D5-3009-46DA-A24B-261C5B68B41A}" type="presParOf" srcId="{5A894BAB-9865-472F-8B06-6879ADC18C5E}" destId="{4D5D1170-581B-4E65-97F1-7BFC422772F3}" srcOrd="2" destOrd="0" presId="urn:microsoft.com/office/officeart/2016/7/layout/BasicLinearProcessNumbered"/>
    <dgm:cxn modelId="{9E1F216D-BC35-4F79-9B41-D7EC7C2FDB7C}" type="presParOf" srcId="{5A894BAB-9865-472F-8B06-6879ADC18C5E}" destId="{04062C5F-47DA-4B62-AB34-32524F1A9CDC}" srcOrd="3" destOrd="0" presId="urn:microsoft.com/office/officeart/2016/7/layout/BasicLinearProcessNumbered"/>
    <dgm:cxn modelId="{2402721C-008E-46C5-8AC3-41F0C2B2F288}" type="presParOf" srcId="{4E4FD43A-5C41-478B-83C1-D93616F9BB58}" destId="{03AB2961-46CE-4012-B574-B1C40692171C}" srcOrd="1" destOrd="0" presId="urn:microsoft.com/office/officeart/2016/7/layout/BasicLinearProcessNumbered"/>
    <dgm:cxn modelId="{D6364D42-63A2-4483-AC5A-E67636FD30F1}" type="presParOf" srcId="{4E4FD43A-5C41-478B-83C1-D93616F9BB58}" destId="{FD0120D1-B50D-439D-ADF0-955688C11335}" srcOrd="2" destOrd="0" presId="urn:microsoft.com/office/officeart/2016/7/layout/BasicLinearProcessNumbered"/>
    <dgm:cxn modelId="{DC53252A-B86F-428B-86C0-BDFBBA03A12B}" type="presParOf" srcId="{FD0120D1-B50D-439D-ADF0-955688C11335}" destId="{C812CE2D-FCEF-41C2-B5D2-BF819ADDA722}" srcOrd="0" destOrd="0" presId="urn:microsoft.com/office/officeart/2016/7/layout/BasicLinearProcessNumbered"/>
    <dgm:cxn modelId="{E3970D25-22D2-454C-8679-7D955C6E4CB2}" type="presParOf" srcId="{FD0120D1-B50D-439D-ADF0-955688C11335}" destId="{953EE241-B321-4F61-8454-14F209CA9F58}" srcOrd="1" destOrd="0" presId="urn:microsoft.com/office/officeart/2016/7/layout/BasicLinearProcessNumbered"/>
    <dgm:cxn modelId="{8E5AFDC1-7DC9-42BA-BB59-6A8F6D1F39BF}" type="presParOf" srcId="{FD0120D1-B50D-439D-ADF0-955688C11335}" destId="{1DF0E562-3968-457E-82FD-72D6685B43FE}" srcOrd="2" destOrd="0" presId="urn:microsoft.com/office/officeart/2016/7/layout/BasicLinearProcessNumbered"/>
    <dgm:cxn modelId="{397F442E-680C-46FB-B333-6F322CC623C0}" type="presParOf" srcId="{FD0120D1-B50D-439D-ADF0-955688C11335}" destId="{8E5BD4AD-95CD-4C51-8CAE-5F9CB679C452}" srcOrd="3" destOrd="0" presId="urn:microsoft.com/office/officeart/2016/7/layout/BasicLinearProcessNumbered"/>
    <dgm:cxn modelId="{252C1267-CA6D-47B6-A2C8-1B9867238244}" type="presParOf" srcId="{4E4FD43A-5C41-478B-83C1-D93616F9BB58}" destId="{D7D4FA4D-7F95-44C8-AB27-6D8E573324DC}" srcOrd="3" destOrd="0" presId="urn:microsoft.com/office/officeart/2016/7/layout/BasicLinearProcessNumbered"/>
    <dgm:cxn modelId="{DFBCCF8E-1D37-40B4-9CD4-F08F68C77061}" type="presParOf" srcId="{4E4FD43A-5C41-478B-83C1-D93616F9BB58}" destId="{0E84540F-14F9-4C48-BA0E-9F26FFA74D79}" srcOrd="4" destOrd="0" presId="urn:microsoft.com/office/officeart/2016/7/layout/BasicLinearProcessNumbered"/>
    <dgm:cxn modelId="{9A874A1A-1140-4B97-96E8-1EDD85693E95}" type="presParOf" srcId="{0E84540F-14F9-4C48-BA0E-9F26FFA74D79}" destId="{92214674-22BD-42B5-9C63-583A12B8E0F7}" srcOrd="0" destOrd="0" presId="urn:microsoft.com/office/officeart/2016/7/layout/BasicLinearProcessNumbered"/>
    <dgm:cxn modelId="{B374949A-33C8-4949-8582-9D1DF6845464}" type="presParOf" srcId="{0E84540F-14F9-4C48-BA0E-9F26FFA74D79}" destId="{DDCD0074-C8A1-4ABC-9640-CCB41644CAC0}" srcOrd="1" destOrd="0" presId="urn:microsoft.com/office/officeart/2016/7/layout/BasicLinearProcessNumbered"/>
    <dgm:cxn modelId="{BFE5AEBC-0143-4C70-AC35-A72E1B9D8ADE}" type="presParOf" srcId="{0E84540F-14F9-4C48-BA0E-9F26FFA74D79}" destId="{B892B1C3-66B8-4820-8E18-0F17831202DB}" srcOrd="2" destOrd="0" presId="urn:microsoft.com/office/officeart/2016/7/layout/BasicLinearProcessNumbered"/>
    <dgm:cxn modelId="{009F6444-77EA-4225-9DBA-33DDBB1F99BE}" type="presParOf" srcId="{0E84540F-14F9-4C48-BA0E-9F26FFA74D79}" destId="{101D4910-60DA-4F98-84F8-E79CAD50FB19}" srcOrd="3" destOrd="0" presId="urn:microsoft.com/office/officeart/2016/7/layout/BasicLinearProcessNumbered"/>
    <dgm:cxn modelId="{0FE146EC-2E78-4A5A-8401-218A9F423F98}" type="presParOf" srcId="{4E4FD43A-5C41-478B-83C1-D93616F9BB58}" destId="{9263C0C8-9C3E-4054-BF08-89DD32355CA4}" srcOrd="5" destOrd="0" presId="urn:microsoft.com/office/officeart/2016/7/layout/BasicLinearProcessNumbered"/>
    <dgm:cxn modelId="{0F519B42-7BB2-4B88-B61E-8C424093C859}" type="presParOf" srcId="{4E4FD43A-5C41-478B-83C1-D93616F9BB58}" destId="{56C9CC85-CE9F-432F-A035-7C3BAB696C80}" srcOrd="6" destOrd="0" presId="urn:microsoft.com/office/officeart/2016/7/layout/BasicLinearProcessNumbered"/>
    <dgm:cxn modelId="{4F840956-9472-4BDB-8129-303B7E3513E4}" type="presParOf" srcId="{56C9CC85-CE9F-432F-A035-7C3BAB696C80}" destId="{3C0D4652-4596-4EA2-85B3-E4EDB34EAA88}" srcOrd="0" destOrd="0" presId="urn:microsoft.com/office/officeart/2016/7/layout/BasicLinearProcessNumbered"/>
    <dgm:cxn modelId="{488901A1-9169-451F-BE1E-92C5872E0726}" type="presParOf" srcId="{56C9CC85-CE9F-432F-A035-7C3BAB696C80}" destId="{8AA8B771-FF6E-480D-A9BA-9DBBC6DF2976}" srcOrd="1" destOrd="0" presId="urn:microsoft.com/office/officeart/2016/7/layout/BasicLinearProcessNumbered"/>
    <dgm:cxn modelId="{58FAD695-F5A0-43E9-9CCA-C15EB32E64F7}" type="presParOf" srcId="{56C9CC85-CE9F-432F-A035-7C3BAB696C80}" destId="{97C9C31C-C53E-4143-A2DA-A9B5DA3E7E23}" srcOrd="2" destOrd="0" presId="urn:microsoft.com/office/officeart/2016/7/layout/BasicLinearProcessNumbered"/>
    <dgm:cxn modelId="{955400BE-A6AA-4CF3-B775-6D2ECA9FA4F7}" type="presParOf" srcId="{56C9CC85-CE9F-432F-A035-7C3BAB696C80}" destId="{49336664-6035-40A3-8207-334089A4598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70F79-C739-4F8F-A0DC-00D52EC887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D875999-F473-4216-BE48-D2842EF4AA3B}">
      <dgm:prSet custT="1"/>
      <dgm:spPr/>
      <dgm:t>
        <a:bodyPr/>
        <a:lstStyle/>
        <a:p>
          <a:r>
            <a:rPr lang="en-US" sz="2400" b="1" i="0" dirty="0">
              <a:solidFill>
                <a:srgbClr val="FFFF00"/>
              </a:solidFill>
            </a:rPr>
            <a:t>Why we choose this dataset?</a:t>
          </a:r>
          <a:endParaRPr lang="en-US" sz="2400" dirty="0">
            <a:solidFill>
              <a:srgbClr val="FFFF00"/>
            </a:solidFill>
          </a:endParaRPr>
        </a:p>
      </dgm:t>
    </dgm:pt>
    <dgm:pt modelId="{3CDABF9D-10C8-4A72-9A82-06AF8AB960DD}" type="parTrans" cxnId="{7BCF0176-09CD-47F5-B46E-100AE921FCEC}">
      <dgm:prSet/>
      <dgm:spPr/>
      <dgm:t>
        <a:bodyPr/>
        <a:lstStyle/>
        <a:p>
          <a:endParaRPr lang="en-US"/>
        </a:p>
      </dgm:t>
    </dgm:pt>
    <dgm:pt modelId="{4D465AB7-51B0-418A-9E40-E2FC55087EF6}" type="sibTrans" cxnId="{7BCF0176-09CD-47F5-B46E-100AE921FCEC}">
      <dgm:prSet/>
      <dgm:spPr/>
      <dgm:t>
        <a:bodyPr/>
        <a:lstStyle/>
        <a:p>
          <a:endParaRPr lang="en-US"/>
        </a:p>
      </dgm:t>
    </dgm:pt>
    <dgm:pt modelId="{E7B55FAB-3547-4CAA-9313-590D37810E32}">
      <dgm:prSet custT="1"/>
      <dgm:spPr/>
      <dgm:t>
        <a:bodyPr/>
        <a:lstStyle/>
        <a:p>
          <a:r>
            <a:rPr lang="en-US" sz="2000" b="1" i="0" dirty="0">
              <a:solidFill>
                <a:srgbClr val="00FF00"/>
              </a:solidFill>
            </a:rPr>
            <a:t>Performing an analysis of crime on the Boston dataset will help not only us but people living here to identify and analyze patterns in Boston’s crime incidents</a:t>
          </a:r>
          <a:r>
            <a:rPr lang="en-US" sz="1800" b="0" i="0" dirty="0"/>
            <a:t>. </a:t>
          </a:r>
          <a:endParaRPr lang="en-US" sz="1800" dirty="0"/>
        </a:p>
      </dgm:t>
    </dgm:pt>
    <dgm:pt modelId="{1FE5D9D7-D15E-4BC6-B51C-70964258D0B3}" type="parTrans" cxnId="{6822D423-20B5-43B4-8DEE-35E66C5B53F8}">
      <dgm:prSet/>
      <dgm:spPr/>
      <dgm:t>
        <a:bodyPr/>
        <a:lstStyle/>
        <a:p>
          <a:endParaRPr lang="en-US"/>
        </a:p>
      </dgm:t>
    </dgm:pt>
    <dgm:pt modelId="{AF26F11A-0012-418C-9C86-AB6960D63476}" type="sibTrans" cxnId="{6822D423-20B5-43B4-8DEE-35E66C5B53F8}">
      <dgm:prSet/>
      <dgm:spPr/>
      <dgm:t>
        <a:bodyPr/>
        <a:lstStyle/>
        <a:p>
          <a:endParaRPr lang="en-US"/>
        </a:p>
      </dgm:t>
    </dgm:pt>
    <dgm:pt modelId="{CBDB7CBD-7AF1-409E-86BE-0F059CDAB356}">
      <dgm:prSet custT="1"/>
      <dgm:spPr/>
      <dgm:t>
        <a:bodyPr/>
        <a:lstStyle/>
        <a:p>
          <a:r>
            <a:rPr lang="en-US" sz="1800" b="1" i="0" dirty="0">
              <a:solidFill>
                <a:srgbClr val="00FF00"/>
              </a:solidFill>
            </a:rPr>
            <a:t>We believe that the results of this analysis can be useful to Police Department  in how they use their resources, and to assist in identifying and recognizing   suspects</a:t>
          </a:r>
          <a:r>
            <a:rPr lang="en-US" sz="1800" b="1" i="0" dirty="0">
              <a:solidFill>
                <a:srgbClr val="CC0066"/>
              </a:solidFill>
            </a:rPr>
            <a:t>. </a:t>
          </a:r>
          <a:endParaRPr lang="en-US" sz="1800" b="1" dirty="0">
            <a:solidFill>
              <a:srgbClr val="CC0066"/>
            </a:solidFill>
          </a:endParaRPr>
        </a:p>
      </dgm:t>
    </dgm:pt>
    <dgm:pt modelId="{0B7D31FA-A9D8-4A94-B7CF-9C4110269C10}" type="parTrans" cxnId="{A2B173C1-DC83-4A38-B69E-48185D77B047}">
      <dgm:prSet/>
      <dgm:spPr/>
      <dgm:t>
        <a:bodyPr/>
        <a:lstStyle/>
        <a:p>
          <a:endParaRPr lang="en-US"/>
        </a:p>
      </dgm:t>
    </dgm:pt>
    <dgm:pt modelId="{0E832598-5C81-4299-8F74-0B95ACA588FB}" type="sibTrans" cxnId="{A2B173C1-DC83-4A38-B69E-48185D77B047}">
      <dgm:prSet/>
      <dgm:spPr/>
      <dgm:t>
        <a:bodyPr/>
        <a:lstStyle/>
        <a:p>
          <a:endParaRPr lang="en-US"/>
        </a:p>
      </dgm:t>
    </dgm:pt>
    <dgm:pt modelId="{333C9A62-40FD-4057-903E-439EC4D36D24}">
      <dgm:prSet custT="1"/>
      <dgm:spPr/>
      <dgm:t>
        <a:bodyPr/>
        <a:lstStyle/>
        <a:p>
          <a:r>
            <a:rPr lang="en-US" sz="2000" b="1" i="0" dirty="0">
              <a:solidFill>
                <a:srgbClr val="00FF00"/>
              </a:solidFill>
              <a:latin typeface="+mn-lt"/>
            </a:rPr>
            <a:t>Never the less, it would help many foreign  people living in Boston, to better understand the city of Boston and its surrounding area.</a:t>
          </a:r>
          <a:endParaRPr lang="en-US" sz="2000" b="1" dirty="0">
            <a:solidFill>
              <a:srgbClr val="00FF00"/>
            </a:solidFill>
            <a:latin typeface="+mn-lt"/>
          </a:endParaRPr>
        </a:p>
      </dgm:t>
    </dgm:pt>
    <dgm:pt modelId="{5987167C-1294-4D9F-A1D1-EBCAA5AA3335}" type="parTrans" cxnId="{D48B5F56-E535-4154-B7B3-0E3B974D300A}">
      <dgm:prSet/>
      <dgm:spPr/>
      <dgm:t>
        <a:bodyPr/>
        <a:lstStyle/>
        <a:p>
          <a:endParaRPr lang="en-US"/>
        </a:p>
      </dgm:t>
    </dgm:pt>
    <dgm:pt modelId="{8869A367-ACE3-46ED-9F47-8CBC3C147971}" type="sibTrans" cxnId="{D48B5F56-E535-4154-B7B3-0E3B974D300A}">
      <dgm:prSet/>
      <dgm:spPr/>
      <dgm:t>
        <a:bodyPr/>
        <a:lstStyle/>
        <a:p>
          <a:endParaRPr lang="en-US"/>
        </a:p>
      </dgm:t>
    </dgm:pt>
    <dgm:pt modelId="{66104E81-90C3-4F7A-85C3-2CC1492225C2}" type="pres">
      <dgm:prSet presAssocID="{84370F79-C739-4F8F-A0DC-00D52EC88761}" presName="linear" presStyleCnt="0">
        <dgm:presLayoutVars>
          <dgm:animLvl val="lvl"/>
          <dgm:resizeHandles val="exact"/>
        </dgm:presLayoutVars>
      </dgm:prSet>
      <dgm:spPr/>
    </dgm:pt>
    <dgm:pt modelId="{E04D2C3A-66E2-47A1-8526-C0BF07E4EED7}" type="pres">
      <dgm:prSet presAssocID="{3D875999-F473-4216-BE48-D2842EF4AA3B}" presName="parentText" presStyleLbl="node1" presStyleIdx="0" presStyleCnt="4">
        <dgm:presLayoutVars>
          <dgm:chMax val="0"/>
          <dgm:bulletEnabled val="1"/>
        </dgm:presLayoutVars>
      </dgm:prSet>
      <dgm:spPr/>
    </dgm:pt>
    <dgm:pt modelId="{B0180EE9-B464-44FB-B8BB-1108857DECFB}" type="pres">
      <dgm:prSet presAssocID="{4D465AB7-51B0-418A-9E40-E2FC55087EF6}" presName="spacer" presStyleCnt="0"/>
      <dgm:spPr/>
    </dgm:pt>
    <dgm:pt modelId="{1D8824A8-11D3-464D-B8A7-B851B9986E91}" type="pres">
      <dgm:prSet presAssocID="{E7B55FAB-3547-4CAA-9313-590D37810E32}" presName="parentText" presStyleLbl="node1" presStyleIdx="1" presStyleCnt="4">
        <dgm:presLayoutVars>
          <dgm:chMax val="0"/>
          <dgm:bulletEnabled val="1"/>
        </dgm:presLayoutVars>
      </dgm:prSet>
      <dgm:spPr/>
    </dgm:pt>
    <dgm:pt modelId="{189F1C09-D94A-4BD0-AC93-45B099E9C652}" type="pres">
      <dgm:prSet presAssocID="{AF26F11A-0012-418C-9C86-AB6960D63476}" presName="spacer" presStyleCnt="0"/>
      <dgm:spPr/>
    </dgm:pt>
    <dgm:pt modelId="{76BA6B23-438C-4F48-AF5A-F08E11D20D84}" type="pres">
      <dgm:prSet presAssocID="{CBDB7CBD-7AF1-409E-86BE-0F059CDAB356}" presName="parentText" presStyleLbl="node1" presStyleIdx="2" presStyleCnt="4" custLinFactY="-1163" custLinFactNeighborX="179" custLinFactNeighborY="-100000">
        <dgm:presLayoutVars>
          <dgm:chMax val="0"/>
          <dgm:bulletEnabled val="1"/>
        </dgm:presLayoutVars>
      </dgm:prSet>
      <dgm:spPr/>
    </dgm:pt>
    <dgm:pt modelId="{D01BF07D-7F4A-4B42-B196-B5326C3DDB01}" type="pres">
      <dgm:prSet presAssocID="{0E832598-5C81-4299-8F74-0B95ACA588FB}" presName="spacer" presStyleCnt="0"/>
      <dgm:spPr/>
    </dgm:pt>
    <dgm:pt modelId="{DC8608AB-36A4-4D20-AFE0-CE58C64F6383}" type="pres">
      <dgm:prSet presAssocID="{333C9A62-40FD-4057-903E-439EC4D36D24}" presName="parentText" presStyleLbl="node1" presStyleIdx="3" presStyleCnt="4">
        <dgm:presLayoutVars>
          <dgm:chMax val="0"/>
          <dgm:bulletEnabled val="1"/>
        </dgm:presLayoutVars>
      </dgm:prSet>
      <dgm:spPr/>
    </dgm:pt>
  </dgm:ptLst>
  <dgm:cxnLst>
    <dgm:cxn modelId="{6822D423-20B5-43B4-8DEE-35E66C5B53F8}" srcId="{84370F79-C739-4F8F-A0DC-00D52EC88761}" destId="{E7B55FAB-3547-4CAA-9313-590D37810E32}" srcOrd="1" destOrd="0" parTransId="{1FE5D9D7-D15E-4BC6-B51C-70964258D0B3}" sibTransId="{AF26F11A-0012-418C-9C86-AB6960D63476}"/>
    <dgm:cxn modelId="{7BCF0176-09CD-47F5-B46E-100AE921FCEC}" srcId="{84370F79-C739-4F8F-A0DC-00D52EC88761}" destId="{3D875999-F473-4216-BE48-D2842EF4AA3B}" srcOrd="0" destOrd="0" parTransId="{3CDABF9D-10C8-4A72-9A82-06AF8AB960DD}" sibTransId="{4D465AB7-51B0-418A-9E40-E2FC55087EF6}"/>
    <dgm:cxn modelId="{D48B5F56-E535-4154-B7B3-0E3B974D300A}" srcId="{84370F79-C739-4F8F-A0DC-00D52EC88761}" destId="{333C9A62-40FD-4057-903E-439EC4D36D24}" srcOrd="3" destOrd="0" parTransId="{5987167C-1294-4D9F-A1D1-EBCAA5AA3335}" sibTransId="{8869A367-ACE3-46ED-9F47-8CBC3C147971}"/>
    <dgm:cxn modelId="{56A19A7E-1D71-45A6-A420-3E026E7B92FD}" type="presOf" srcId="{E7B55FAB-3547-4CAA-9313-590D37810E32}" destId="{1D8824A8-11D3-464D-B8A7-B851B9986E91}" srcOrd="0" destOrd="0" presId="urn:microsoft.com/office/officeart/2005/8/layout/vList2"/>
    <dgm:cxn modelId="{B2840A9D-CE02-4EB8-8445-62D9A4578912}" type="presOf" srcId="{CBDB7CBD-7AF1-409E-86BE-0F059CDAB356}" destId="{76BA6B23-438C-4F48-AF5A-F08E11D20D84}" srcOrd="0" destOrd="0" presId="urn:microsoft.com/office/officeart/2005/8/layout/vList2"/>
    <dgm:cxn modelId="{A2B173C1-DC83-4A38-B69E-48185D77B047}" srcId="{84370F79-C739-4F8F-A0DC-00D52EC88761}" destId="{CBDB7CBD-7AF1-409E-86BE-0F059CDAB356}" srcOrd="2" destOrd="0" parTransId="{0B7D31FA-A9D8-4A94-B7CF-9C4110269C10}" sibTransId="{0E832598-5C81-4299-8F74-0B95ACA588FB}"/>
    <dgm:cxn modelId="{A0BC1AD9-BF09-4A3C-BBAD-10D5D5EBEF56}" type="presOf" srcId="{333C9A62-40FD-4057-903E-439EC4D36D24}" destId="{DC8608AB-36A4-4D20-AFE0-CE58C64F6383}" srcOrd="0" destOrd="0" presId="urn:microsoft.com/office/officeart/2005/8/layout/vList2"/>
    <dgm:cxn modelId="{B2846CEB-F48E-49A0-9E06-D2594F27FC0B}" type="presOf" srcId="{3D875999-F473-4216-BE48-D2842EF4AA3B}" destId="{E04D2C3A-66E2-47A1-8526-C0BF07E4EED7}" srcOrd="0" destOrd="0" presId="urn:microsoft.com/office/officeart/2005/8/layout/vList2"/>
    <dgm:cxn modelId="{4D46CDEC-B92D-414D-B014-9F513F7ED971}" type="presOf" srcId="{84370F79-C739-4F8F-A0DC-00D52EC88761}" destId="{66104E81-90C3-4F7A-85C3-2CC1492225C2}" srcOrd="0" destOrd="0" presId="urn:microsoft.com/office/officeart/2005/8/layout/vList2"/>
    <dgm:cxn modelId="{40928EA2-D93D-45D4-960E-CD321655C54E}" type="presParOf" srcId="{66104E81-90C3-4F7A-85C3-2CC1492225C2}" destId="{E04D2C3A-66E2-47A1-8526-C0BF07E4EED7}" srcOrd="0" destOrd="0" presId="urn:microsoft.com/office/officeart/2005/8/layout/vList2"/>
    <dgm:cxn modelId="{2E25E7C1-2580-4A16-B9CF-9C2E1DEB7EF2}" type="presParOf" srcId="{66104E81-90C3-4F7A-85C3-2CC1492225C2}" destId="{B0180EE9-B464-44FB-B8BB-1108857DECFB}" srcOrd="1" destOrd="0" presId="urn:microsoft.com/office/officeart/2005/8/layout/vList2"/>
    <dgm:cxn modelId="{7313B3DF-7F26-4A73-AFF6-1D754906BEF3}" type="presParOf" srcId="{66104E81-90C3-4F7A-85C3-2CC1492225C2}" destId="{1D8824A8-11D3-464D-B8A7-B851B9986E91}" srcOrd="2" destOrd="0" presId="urn:microsoft.com/office/officeart/2005/8/layout/vList2"/>
    <dgm:cxn modelId="{3F08D9CF-24CE-4651-B326-4CAC1E7F3F6F}" type="presParOf" srcId="{66104E81-90C3-4F7A-85C3-2CC1492225C2}" destId="{189F1C09-D94A-4BD0-AC93-45B099E9C652}" srcOrd="3" destOrd="0" presId="urn:microsoft.com/office/officeart/2005/8/layout/vList2"/>
    <dgm:cxn modelId="{5BC4933E-9A7B-416C-9FED-3F1E17E9ADAA}" type="presParOf" srcId="{66104E81-90C3-4F7A-85C3-2CC1492225C2}" destId="{76BA6B23-438C-4F48-AF5A-F08E11D20D84}" srcOrd="4" destOrd="0" presId="urn:microsoft.com/office/officeart/2005/8/layout/vList2"/>
    <dgm:cxn modelId="{DFFE230A-E94D-4124-AD80-C92A09EFE100}" type="presParOf" srcId="{66104E81-90C3-4F7A-85C3-2CC1492225C2}" destId="{D01BF07D-7F4A-4B42-B196-B5326C3DDB01}" srcOrd="5" destOrd="0" presId="urn:microsoft.com/office/officeart/2005/8/layout/vList2"/>
    <dgm:cxn modelId="{05969245-7D2E-40C6-B4D0-AA6255C6F29C}" type="presParOf" srcId="{66104E81-90C3-4F7A-85C3-2CC1492225C2}" destId="{DC8608AB-36A4-4D20-AFE0-CE58C64F638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33ED7D-BC53-4EF1-91E8-AE4CE9E32196}"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F7F357F8-3A79-4D57-9056-45FE6153BB8F}">
      <dgm:prSet custT="1"/>
      <dgm:spPr/>
      <dgm:t>
        <a:bodyPr/>
        <a:lstStyle/>
        <a:p>
          <a:r>
            <a:rPr lang="en-US" sz="2000" b="1" i="0" dirty="0">
              <a:solidFill>
                <a:schemeClr val="tx1">
                  <a:lumMod val="95000"/>
                  <a:lumOff val="5000"/>
                </a:schemeClr>
              </a:solidFill>
            </a:rPr>
            <a:t>We found out  the incidents backwards through time,  for patterns by time and location and to visually represent these results. </a:t>
          </a:r>
          <a:endParaRPr lang="en-US" sz="2000" b="1" dirty="0">
            <a:solidFill>
              <a:schemeClr val="tx1">
                <a:lumMod val="95000"/>
                <a:lumOff val="5000"/>
              </a:schemeClr>
            </a:solidFill>
          </a:endParaRPr>
        </a:p>
      </dgm:t>
    </dgm:pt>
    <dgm:pt modelId="{5CF64802-C709-4262-8ADD-51073284F693}" type="parTrans" cxnId="{BE5BC97A-D0BF-4E7D-B890-EE75858ECEEB}">
      <dgm:prSet/>
      <dgm:spPr/>
      <dgm:t>
        <a:bodyPr/>
        <a:lstStyle/>
        <a:p>
          <a:endParaRPr lang="en-US"/>
        </a:p>
      </dgm:t>
    </dgm:pt>
    <dgm:pt modelId="{E1C546FF-6617-4FC4-A792-4BAF825FB40F}" type="sibTrans" cxnId="{BE5BC97A-D0BF-4E7D-B890-EE75858ECEEB}">
      <dgm:prSet/>
      <dgm:spPr/>
      <dgm:t>
        <a:bodyPr/>
        <a:lstStyle/>
        <a:p>
          <a:endParaRPr lang="en-US"/>
        </a:p>
      </dgm:t>
    </dgm:pt>
    <dgm:pt modelId="{B7C0EBF0-21E7-4246-B37B-B7117D899DD5}">
      <dgm:prSet/>
      <dgm:spPr/>
      <dgm:t>
        <a:bodyPr/>
        <a:lstStyle/>
        <a:p>
          <a:r>
            <a:rPr lang="en-US" b="1" i="0" dirty="0">
              <a:solidFill>
                <a:srgbClr val="CC0066"/>
              </a:solidFill>
            </a:rPr>
            <a:t>These results are not only potentially beneficial to the Police Department, but they can also be beneficial for the People living in  Boston to see and understand where and how often crime is happening in their neighborhood</a:t>
          </a:r>
          <a:r>
            <a:rPr lang="en-US" b="0" i="0" dirty="0">
              <a:solidFill>
                <a:srgbClr val="CC0066"/>
              </a:solidFill>
            </a:rPr>
            <a:t>.</a:t>
          </a:r>
          <a:endParaRPr lang="en-US" dirty="0">
            <a:solidFill>
              <a:srgbClr val="CC0066"/>
            </a:solidFill>
          </a:endParaRPr>
        </a:p>
      </dgm:t>
    </dgm:pt>
    <dgm:pt modelId="{12E84BDF-D3B1-4436-BF3D-2BD1C60AA77D}" type="parTrans" cxnId="{416AE525-9619-4740-8135-7A1A916C81CD}">
      <dgm:prSet/>
      <dgm:spPr/>
      <dgm:t>
        <a:bodyPr/>
        <a:lstStyle/>
        <a:p>
          <a:endParaRPr lang="en-US"/>
        </a:p>
      </dgm:t>
    </dgm:pt>
    <dgm:pt modelId="{5B287E08-299A-4CAD-AD5A-90FC18CE0F1C}" type="sibTrans" cxnId="{416AE525-9619-4740-8135-7A1A916C81CD}">
      <dgm:prSet/>
      <dgm:spPr/>
      <dgm:t>
        <a:bodyPr/>
        <a:lstStyle/>
        <a:p>
          <a:endParaRPr lang="en-US"/>
        </a:p>
      </dgm:t>
    </dgm:pt>
    <dgm:pt modelId="{8C8E3B98-F96A-4A9D-AECA-A2CA0822D737}">
      <dgm:prSet custT="1"/>
      <dgm:spPr/>
      <dgm:t>
        <a:bodyPr/>
        <a:lstStyle/>
        <a:p>
          <a:r>
            <a:rPr lang="en-US" sz="2000" b="1" dirty="0">
              <a:solidFill>
                <a:schemeClr val="bg2">
                  <a:lumMod val="25000"/>
                </a:schemeClr>
              </a:solidFill>
            </a:rPr>
            <a:t>We</a:t>
          </a:r>
          <a:r>
            <a:rPr lang="en-US" sz="2000" b="1" i="0" dirty="0">
              <a:solidFill>
                <a:schemeClr val="bg2">
                  <a:lumMod val="25000"/>
                </a:schemeClr>
              </a:solidFill>
            </a:rPr>
            <a:t> hope that by understanding the frequency of incidents in a neighborhood, residents can be cautious  about how they report incidents.</a:t>
          </a:r>
          <a:endParaRPr lang="en-US" sz="2000" b="1" dirty="0">
            <a:solidFill>
              <a:schemeClr val="bg2">
                <a:lumMod val="25000"/>
              </a:schemeClr>
            </a:solidFill>
          </a:endParaRPr>
        </a:p>
      </dgm:t>
    </dgm:pt>
    <dgm:pt modelId="{53041E1E-48AF-42F2-BC16-0C05F0B978C3}" type="parTrans" cxnId="{44783486-126B-45DF-B66B-1356835B39B4}">
      <dgm:prSet/>
      <dgm:spPr/>
      <dgm:t>
        <a:bodyPr/>
        <a:lstStyle/>
        <a:p>
          <a:endParaRPr lang="en-US"/>
        </a:p>
      </dgm:t>
    </dgm:pt>
    <dgm:pt modelId="{09EDBFBF-1C78-479B-9AC6-CCA866A1F254}" type="sibTrans" cxnId="{44783486-126B-45DF-B66B-1356835B39B4}">
      <dgm:prSet/>
      <dgm:spPr/>
      <dgm:t>
        <a:bodyPr/>
        <a:lstStyle/>
        <a:p>
          <a:endParaRPr lang="en-US"/>
        </a:p>
      </dgm:t>
    </dgm:pt>
    <dgm:pt modelId="{3702191A-1CA0-4FF6-BA94-B79B2C3EE08D}" type="pres">
      <dgm:prSet presAssocID="{BF33ED7D-BC53-4EF1-91E8-AE4CE9E32196}" presName="Name0" presStyleCnt="0">
        <dgm:presLayoutVars>
          <dgm:dir/>
          <dgm:animLvl val="lvl"/>
          <dgm:resizeHandles val="exact"/>
        </dgm:presLayoutVars>
      </dgm:prSet>
      <dgm:spPr/>
    </dgm:pt>
    <dgm:pt modelId="{BBFD2C91-2655-42F9-963E-42A3AF8054AF}" type="pres">
      <dgm:prSet presAssocID="{8C8E3B98-F96A-4A9D-AECA-A2CA0822D737}" presName="boxAndChildren" presStyleCnt="0"/>
      <dgm:spPr/>
    </dgm:pt>
    <dgm:pt modelId="{00680BA0-EFD3-42F3-B290-4B02F0231FF9}" type="pres">
      <dgm:prSet presAssocID="{8C8E3B98-F96A-4A9D-AECA-A2CA0822D737}" presName="parentTextBox" presStyleLbl="node1" presStyleIdx="0" presStyleCnt="3"/>
      <dgm:spPr/>
    </dgm:pt>
    <dgm:pt modelId="{F58AD2FD-2A4D-417A-9A4C-B54580AEEB51}" type="pres">
      <dgm:prSet presAssocID="{5B287E08-299A-4CAD-AD5A-90FC18CE0F1C}" presName="sp" presStyleCnt="0"/>
      <dgm:spPr/>
    </dgm:pt>
    <dgm:pt modelId="{413231A5-E462-4413-B648-95992D995FAE}" type="pres">
      <dgm:prSet presAssocID="{B7C0EBF0-21E7-4246-B37B-B7117D899DD5}" presName="arrowAndChildren" presStyleCnt="0"/>
      <dgm:spPr/>
    </dgm:pt>
    <dgm:pt modelId="{BA06FF53-25F5-4BA6-8D42-CBDDF926FB5C}" type="pres">
      <dgm:prSet presAssocID="{B7C0EBF0-21E7-4246-B37B-B7117D899DD5}" presName="parentTextArrow" presStyleLbl="node1" presStyleIdx="1" presStyleCnt="3" custLinFactNeighborX="-129" custLinFactNeighborY="844"/>
      <dgm:spPr/>
    </dgm:pt>
    <dgm:pt modelId="{38F013A4-CFAC-4EC4-976B-4E11E3777251}" type="pres">
      <dgm:prSet presAssocID="{E1C546FF-6617-4FC4-A792-4BAF825FB40F}" presName="sp" presStyleCnt="0"/>
      <dgm:spPr/>
    </dgm:pt>
    <dgm:pt modelId="{DF0E0AC0-016B-486F-85EE-DDAAE1C82AE7}" type="pres">
      <dgm:prSet presAssocID="{F7F357F8-3A79-4D57-9056-45FE6153BB8F}" presName="arrowAndChildren" presStyleCnt="0"/>
      <dgm:spPr/>
    </dgm:pt>
    <dgm:pt modelId="{4EC69E31-A95E-4338-B3B6-7600347B24FE}" type="pres">
      <dgm:prSet presAssocID="{F7F357F8-3A79-4D57-9056-45FE6153BB8F}" presName="parentTextArrow" presStyleLbl="node1" presStyleIdx="2" presStyleCnt="3" custLinFactNeighborX="-643" custLinFactNeighborY="-46"/>
      <dgm:spPr/>
    </dgm:pt>
  </dgm:ptLst>
  <dgm:cxnLst>
    <dgm:cxn modelId="{0BF0CA03-5220-4F91-91A1-EF357FE0309D}" type="presOf" srcId="{8C8E3B98-F96A-4A9D-AECA-A2CA0822D737}" destId="{00680BA0-EFD3-42F3-B290-4B02F0231FF9}" srcOrd="0" destOrd="0" presId="urn:microsoft.com/office/officeart/2005/8/layout/process4"/>
    <dgm:cxn modelId="{F3A16516-FC12-4611-AB9C-10F1E538E3F4}" type="presOf" srcId="{F7F357F8-3A79-4D57-9056-45FE6153BB8F}" destId="{4EC69E31-A95E-4338-B3B6-7600347B24FE}" srcOrd="0" destOrd="0" presId="urn:microsoft.com/office/officeart/2005/8/layout/process4"/>
    <dgm:cxn modelId="{416AE525-9619-4740-8135-7A1A916C81CD}" srcId="{BF33ED7D-BC53-4EF1-91E8-AE4CE9E32196}" destId="{B7C0EBF0-21E7-4246-B37B-B7117D899DD5}" srcOrd="1" destOrd="0" parTransId="{12E84BDF-D3B1-4436-BF3D-2BD1C60AA77D}" sibTransId="{5B287E08-299A-4CAD-AD5A-90FC18CE0F1C}"/>
    <dgm:cxn modelId="{C4965B2A-8E80-46DB-AE0D-A282D6FDDCAA}" type="presOf" srcId="{B7C0EBF0-21E7-4246-B37B-B7117D899DD5}" destId="{BA06FF53-25F5-4BA6-8D42-CBDDF926FB5C}" srcOrd="0" destOrd="0" presId="urn:microsoft.com/office/officeart/2005/8/layout/process4"/>
    <dgm:cxn modelId="{BE5BC97A-D0BF-4E7D-B890-EE75858ECEEB}" srcId="{BF33ED7D-BC53-4EF1-91E8-AE4CE9E32196}" destId="{F7F357F8-3A79-4D57-9056-45FE6153BB8F}" srcOrd="0" destOrd="0" parTransId="{5CF64802-C709-4262-8ADD-51073284F693}" sibTransId="{E1C546FF-6617-4FC4-A792-4BAF825FB40F}"/>
    <dgm:cxn modelId="{44783486-126B-45DF-B66B-1356835B39B4}" srcId="{BF33ED7D-BC53-4EF1-91E8-AE4CE9E32196}" destId="{8C8E3B98-F96A-4A9D-AECA-A2CA0822D737}" srcOrd="2" destOrd="0" parTransId="{53041E1E-48AF-42F2-BC16-0C05F0B978C3}" sibTransId="{09EDBFBF-1C78-479B-9AC6-CCA866A1F254}"/>
    <dgm:cxn modelId="{0C62BBA1-6318-4332-BE86-5FFE49177928}" type="presOf" srcId="{BF33ED7D-BC53-4EF1-91E8-AE4CE9E32196}" destId="{3702191A-1CA0-4FF6-BA94-B79B2C3EE08D}" srcOrd="0" destOrd="0" presId="urn:microsoft.com/office/officeart/2005/8/layout/process4"/>
    <dgm:cxn modelId="{917E573E-5DD3-43FE-A6F3-0CF2B475BA72}" type="presParOf" srcId="{3702191A-1CA0-4FF6-BA94-B79B2C3EE08D}" destId="{BBFD2C91-2655-42F9-963E-42A3AF8054AF}" srcOrd="0" destOrd="0" presId="urn:microsoft.com/office/officeart/2005/8/layout/process4"/>
    <dgm:cxn modelId="{18632556-F2F6-4AD8-A9BC-A20857341739}" type="presParOf" srcId="{BBFD2C91-2655-42F9-963E-42A3AF8054AF}" destId="{00680BA0-EFD3-42F3-B290-4B02F0231FF9}" srcOrd="0" destOrd="0" presId="urn:microsoft.com/office/officeart/2005/8/layout/process4"/>
    <dgm:cxn modelId="{1CE94E82-1B26-44D9-A552-9F372205449F}" type="presParOf" srcId="{3702191A-1CA0-4FF6-BA94-B79B2C3EE08D}" destId="{F58AD2FD-2A4D-417A-9A4C-B54580AEEB51}" srcOrd="1" destOrd="0" presId="urn:microsoft.com/office/officeart/2005/8/layout/process4"/>
    <dgm:cxn modelId="{E988F327-02C7-4694-9B56-82007FC270FD}" type="presParOf" srcId="{3702191A-1CA0-4FF6-BA94-B79B2C3EE08D}" destId="{413231A5-E462-4413-B648-95992D995FAE}" srcOrd="2" destOrd="0" presId="urn:microsoft.com/office/officeart/2005/8/layout/process4"/>
    <dgm:cxn modelId="{3298DE46-9003-4A99-8C61-1353B6E0E053}" type="presParOf" srcId="{413231A5-E462-4413-B648-95992D995FAE}" destId="{BA06FF53-25F5-4BA6-8D42-CBDDF926FB5C}" srcOrd="0" destOrd="0" presId="urn:microsoft.com/office/officeart/2005/8/layout/process4"/>
    <dgm:cxn modelId="{4AA0FD44-105A-4E73-8C93-7F67ADA2D358}" type="presParOf" srcId="{3702191A-1CA0-4FF6-BA94-B79B2C3EE08D}" destId="{38F013A4-CFAC-4EC4-976B-4E11E3777251}" srcOrd="3" destOrd="0" presId="urn:microsoft.com/office/officeart/2005/8/layout/process4"/>
    <dgm:cxn modelId="{CD755FE4-B306-44D4-AA0C-3C33EB83C51F}" type="presParOf" srcId="{3702191A-1CA0-4FF6-BA94-B79B2C3EE08D}" destId="{DF0E0AC0-016B-486F-85EE-DDAAE1C82AE7}" srcOrd="4" destOrd="0" presId="urn:microsoft.com/office/officeart/2005/8/layout/process4"/>
    <dgm:cxn modelId="{7308EB58-3133-4E5B-9704-CADBEDC3B76F}" type="presParOf" srcId="{DF0E0AC0-016B-486F-85EE-DDAAE1C82AE7}" destId="{4EC69E31-A95E-4338-B3B6-7600347B24F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6C2B3-3644-4339-A456-2C2C4B03E128}" type="doc">
      <dgm:prSet loTypeId="urn:microsoft.com/office/officeart/2005/8/layout/default" loCatId="list" qsTypeId="urn:microsoft.com/office/officeart/2005/8/quickstyle/simple2" qsCatId="simple" csTypeId="urn:microsoft.com/office/officeart/2005/8/colors/colorful5" csCatId="colorful"/>
      <dgm:spPr/>
      <dgm:t>
        <a:bodyPr/>
        <a:lstStyle/>
        <a:p>
          <a:endParaRPr lang="en-US"/>
        </a:p>
      </dgm:t>
    </dgm:pt>
    <dgm:pt modelId="{CA491B8D-17B6-4E02-B75F-E43416DEFDCF}">
      <dgm:prSet/>
      <dgm:spPr/>
      <dgm:t>
        <a:bodyPr/>
        <a:lstStyle/>
        <a:p>
          <a:r>
            <a:rPr lang="en-US" dirty="0"/>
            <a:t>Random Forest Model  </a:t>
          </a:r>
        </a:p>
      </dgm:t>
    </dgm:pt>
    <dgm:pt modelId="{53FE0112-A3F0-44D6-9B2F-CB611B56FDB7}" type="parTrans" cxnId="{56B36198-4389-482C-B2BF-F3ED9263D7EB}">
      <dgm:prSet/>
      <dgm:spPr/>
      <dgm:t>
        <a:bodyPr/>
        <a:lstStyle/>
        <a:p>
          <a:endParaRPr lang="en-US"/>
        </a:p>
      </dgm:t>
    </dgm:pt>
    <dgm:pt modelId="{309191DD-1B96-44F6-8F77-8AB385746D69}" type="sibTrans" cxnId="{56B36198-4389-482C-B2BF-F3ED9263D7EB}">
      <dgm:prSet/>
      <dgm:spPr/>
      <dgm:t>
        <a:bodyPr/>
        <a:lstStyle/>
        <a:p>
          <a:endParaRPr lang="en-US"/>
        </a:p>
      </dgm:t>
    </dgm:pt>
    <dgm:pt modelId="{EBADCA75-6177-49D9-93A5-92DE569758CF}">
      <dgm:prSet/>
      <dgm:spPr/>
      <dgm:t>
        <a:bodyPr/>
        <a:lstStyle/>
        <a:p>
          <a:r>
            <a:rPr lang="en-US"/>
            <a:t>Neural Network Model </a:t>
          </a:r>
        </a:p>
      </dgm:t>
    </dgm:pt>
    <dgm:pt modelId="{A3A61601-DD3A-44CD-AF8C-3F9877F62DF6}" type="parTrans" cxnId="{72C870B6-B77C-4E13-8F15-989033550DDE}">
      <dgm:prSet/>
      <dgm:spPr/>
      <dgm:t>
        <a:bodyPr/>
        <a:lstStyle/>
        <a:p>
          <a:endParaRPr lang="en-US"/>
        </a:p>
      </dgm:t>
    </dgm:pt>
    <dgm:pt modelId="{FD094EE0-F250-4899-8F66-E1C6F8C3E89B}" type="sibTrans" cxnId="{72C870B6-B77C-4E13-8F15-989033550DDE}">
      <dgm:prSet/>
      <dgm:spPr/>
      <dgm:t>
        <a:bodyPr/>
        <a:lstStyle/>
        <a:p>
          <a:endParaRPr lang="en-US"/>
        </a:p>
      </dgm:t>
    </dgm:pt>
    <dgm:pt modelId="{70554D46-A023-4101-9D73-0FDE2992EBE9}">
      <dgm:prSet/>
      <dgm:spPr/>
      <dgm:t>
        <a:bodyPr/>
        <a:lstStyle/>
        <a:p>
          <a:r>
            <a:rPr lang="en-US"/>
            <a:t>K-Nearest Model  </a:t>
          </a:r>
        </a:p>
      </dgm:t>
    </dgm:pt>
    <dgm:pt modelId="{435180B2-8672-46A0-B379-99D198C0233B}" type="parTrans" cxnId="{136B4809-27F2-4CB4-B9D8-C579839C0681}">
      <dgm:prSet/>
      <dgm:spPr/>
      <dgm:t>
        <a:bodyPr/>
        <a:lstStyle/>
        <a:p>
          <a:endParaRPr lang="en-US"/>
        </a:p>
      </dgm:t>
    </dgm:pt>
    <dgm:pt modelId="{8201E0F6-6CBA-40B3-80AC-E1C48698E4C8}" type="sibTrans" cxnId="{136B4809-27F2-4CB4-B9D8-C579839C0681}">
      <dgm:prSet/>
      <dgm:spPr/>
      <dgm:t>
        <a:bodyPr/>
        <a:lstStyle/>
        <a:p>
          <a:endParaRPr lang="en-US"/>
        </a:p>
      </dgm:t>
    </dgm:pt>
    <dgm:pt modelId="{2D4C8A60-1D46-424E-941B-9BE8936832B2}">
      <dgm:prSet/>
      <dgm:spPr/>
      <dgm:t>
        <a:bodyPr/>
        <a:lstStyle/>
        <a:p>
          <a:r>
            <a:rPr lang="en-US"/>
            <a:t>Decision Tree Model     </a:t>
          </a:r>
        </a:p>
      </dgm:t>
    </dgm:pt>
    <dgm:pt modelId="{E61B4CF2-0640-4C48-841F-AA435B1AFC31}" type="parTrans" cxnId="{622BD84E-4EAF-4475-8528-67A039B9F26C}">
      <dgm:prSet/>
      <dgm:spPr/>
      <dgm:t>
        <a:bodyPr/>
        <a:lstStyle/>
        <a:p>
          <a:endParaRPr lang="en-US"/>
        </a:p>
      </dgm:t>
    </dgm:pt>
    <dgm:pt modelId="{16243E2A-BDE6-47A3-A338-6C1108631647}" type="sibTrans" cxnId="{622BD84E-4EAF-4475-8528-67A039B9F26C}">
      <dgm:prSet/>
      <dgm:spPr/>
      <dgm:t>
        <a:bodyPr/>
        <a:lstStyle/>
        <a:p>
          <a:endParaRPr lang="en-US"/>
        </a:p>
      </dgm:t>
    </dgm:pt>
    <dgm:pt modelId="{2D7796F8-854C-4DE3-A622-2DD07C6D6A25}">
      <dgm:prSet/>
      <dgm:spPr/>
      <dgm:t>
        <a:bodyPr/>
        <a:lstStyle/>
        <a:p>
          <a:r>
            <a:rPr lang="en-US"/>
            <a:t>Naïve Bayes Model  </a:t>
          </a:r>
        </a:p>
      </dgm:t>
    </dgm:pt>
    <dgm:pt modelId="{49F5CE71-C04D-4083-955F-7328C636718F}" type="parTrans" cxnId="{61AC7BD1-D9D8-4BB3-9770-D39BDC2B82B9}">
      <dgm:prSet/>
      <dgm:spPr/>
      <dgm:t>
        <a:bodyPr/>
        <a:lstStyle/>
        <a:p>
          <a:endParaRPr lang="en-US"/>
        </a:p>
      </dgm:t>
    </dgm:pt>
    <dgm:pt modelId="{D8A47AD3-3B3D-4E28-BA19-C0E286D46D72}" type="sibTrans" cxnId="{61AC7BD1-D9D8-4BB3-9770-D39BDC2B82B9}">
      <dgm:prSet/>
      <dgm:spPr/>
      <dgm:t>
        <a:bodyPr/>
        <a:lstStyle/>
        <a:p>
          <a:endParaRPr lang="en-US"/>
        </a:p>
      </dgm:t>
    </dgm:pt>
    <dgm:pt modelId="{573A74F4-D53F-4A7A-8F75-17F9ACCA21B0}">
      <dgm:prSet/>
      <dgm:spPr/>
      <dgm:t>
        <a:bodyPr/>
        <a:lstStyle/>
        <a:p>
          <a:r>
            <a:rPr lang="en-US"/>
            <a:t>Kernel SVM Model </a:t>
          </a:r>
        </a:p>
      </dgm:t>
    </dgm:pt>
    <dgm:pt modelId="{C0EC80AB-63DF-46EB-89E9-27856DB6B794}" type="parTrans" cxnId="{070743F1-C95D-4187-87E6-1D29B4DFDE25}">
      <dgm:prSet/>
      <dgm:spPr/>
      <dgm:t>
        <a:bodyPr/>
        <a:lstStyle/>
        <a:p>
          <a:endParaRPr lang="en-US"/>
        </a:p>
      </dgm:t>
    </dgm:pt>
    <dgm:pt modelId="{193B58F0-6BB1-46C9-9D83-F72C9CD33245}" type="sibTrans" cxnId="{070743F1-C95D-4187-87E6-1D29B4DFDE25}">
      <dgm:prSet/>
      <dgm:spPr/>
      <dgm:t>
        <a:bodyPr/>
        <a:lstStyle/>
        <a:p>
          <a:endParaRPr lang="en-US"/>
        </a:p>
      </dgm:t>
    </dgm:pt>
    <dgm:pt modelId="{4D5A730E-0F95-43F9-94F7-CEA2176805FA}">
      <dgm:prSet/>
      <dgm:spPr/>
      <dgm:t>
        <a:bodyPr/>
        <a:lstStyle/>
        <a:p>
          <a:r>
            <a:rPr lang="en-US"/>
            <a:t>Support Vector Machine Model</a:t>
          </a:r>
        </a:p>
      </dgm:t>
    </dgm:pt>
    <dgm:pt modelId="{4BDBEFDB-41B0-40CE-97F9-DEED51D5AECD}" type="parTrans" cxnId="{F9E8F201-36ED-422F-89A5-94AA882B7A9F}">
      <dgm:prSet/>
      <dgm:spPr/>
      <dgm:t>
        <a:bodyPr/>
        <a:lstStyle/>
        <a:p>
          <a:endParaRPr lang="en-US"/>
        </a:p>
      </dgm:t>
    </dgm:pt>
    <dgm:pt modelId="{79FBB6FB-41FB-4B4C-A2BF-FBA7A6B3C32D}" type="sibTrans" cxnId="{F9E8F201-36ED-422F-89A5-94AA882B7A9F}">
      <dgm:prSet/>
      <dgm:spPr/>
      <dgm:t>
        <a:bodyPr/>
        <a:lstStyle/>
        <a:p>
          <a:endParaRPr lang="en-US"/>
        </a:p>
      </dgm:t>
    </dgm:pt>
    <dgm:pt modelId="{A28C89F5-18B9-4F5A-80BD-6E5C050B8093}" type="pres">
      <dgm:prSet presAssocID="{D726C2B3-3644-4339-A456-2C2C4B03E128}" presName="diagram" presStyleCnt="0">
        <dgm:presLayoutVars>
          <dgm:dir/>
          <dgm:resizeHandles val="exact"/>
        </dgm:presLayoutVars>
      </dgm:prSet>
      <dgm:spPr/>
    </dgm:pt>
    <dgm:pt modelId="{5636F929-3EFF-45FA-9FA0-6496E2120866}" type="pres">
      <dgm:prSet presAssocID="{CA491B8D-17B6-4E02-B75F-E43416DEFDCF}" presName="node" presStyleLbl="node1" presStyleIdx="0" presStyleCnt="7">
        <dgm:presLayoutVars>
          <dgm:bulletEnabled val="1"/>
        </dgm:presLayoutVars>
      </dgm:prSet>
      <dgm:spPr/>
    </dgm:pt>
    <dgm:pt modelId="{88317E86-A8D1-4F30-A6AB-1BD984141449}" type="pres">
      <dgm:prSet presAssocID="{309191DD-1B96-44F6-8F77-8AB385746D69}" presName="sibTrans" presStyleCnt="0"/>
      <dgm:spPr/>
    </dgm:pt>
    <dgm:pt modelId="{674DD534-6F8E-4CF1-A757-4B6F11F75030}" type="pres">
      <dgm:prSet presAssocID="{EBADCA75-6177-49D9-93A5-92DE569758CF}" presName="node" presStyleLbl="node1" presStyleIdx="1" presStyleCnt="7">
        <dgm:presLayoutVars>
          <dgm:bulletEnabled val="1"/>
        </dgm:presLayoutVars>
      </dgm:prSet>
      <dgm:spPr/>
    </dgm:pt>
    <dgm:pt modelId="{1390B3AD-E3FA-4C62-AC8D-03373B64F4C8}" type="pres">
      <dgm:prSet presAssocID="{FD094EE0-F250-4899-8F66-E1C6F8C3E89B}" presName="sibTrans" presStyleCnt="0"/>
      <dgm:spPr/>
    </dgm:pt>
    <dgm:pt modelId="{1030445C-07C8-45EB-9CD6-1089D4E8F043}" type="pres">
      <dgm:prSet presAssocID="{70554D46-A023-4101-9D73-0FDE2992EBE9}" presName="node" presStyleLbl="node1" presStyleIdx="2" presStyleCnt="7">
        <dgm:presLayoutVars>
          <dgm:bulletEnabled val="1"/>
        </dgm:presLayoutVars>
      </dgm:prSet>
      <dgm:spPr/>
    </dgm:pt>
    <dgm:pt modelId="{87C484AB-4E24-4E01-A50A-3C8F5837A025}" type="pres">
      <dgm:prSet presAssocID="{8201E0F6-6CBA-40B3-80AC-E1C48698E4C8}" presName="sibTrans" presStyleCnt="0"/>
      <dgm:spPr/>
    </dgm:pt>
    <dgm:pt modelId="{2742462F-1DC1-492D-8B3A-94A27508B77B}" type="pres">
      <dgm:prSet presAssocID="{2D4C8A60-1D46-424E-941B-9BE8936832B2}" presName="node" presStyleLbl="node1" presStyleIdx="3" presStyleCnt="7">
        <dgm:presLayoutVars>
          <dgm:bulletEnabled val="1"/>
        </dgm:presLayoutVars>
      </dgm:prSet>
      <dgm:spPr/>
    </dgm:pt>
    <dgm:pt modelId="{75A9EDC1-E4FF-4620-A720-8A21C9871926}" type="pres">
      <dgm:prSet presAssocID="{16243E2A-BDE6-47A3-A338-6C1108631647}" presName="sibTrans" presStyleCnt="0"/>
      <dgm:spPr/>
    </dgm:pt>
    <dgm:pt modelId="{D4CD4A2B-0AE1-4F6B-B0C9-1A0636DF7DE7}" type="pres">
      <dgm:prSet presAssocID="{2D7796F8-854C-4DE3-A622-2DD07C6D6A25}" presName="node" presStyleLbl="node1" presStyleIdx="4" presStyleCnt="7">
        <dgm:presLayoutVars>
          <dgm:bulletEnabled val="1"/>
        </dgm:presLayoutVars>
      </dgm:prSet>
      <dgm:spPr/>
    </dgm:pt>
    <dgm:pt modelId="{6AF2EFCC-DEB5-499A-AA2D-0314649316FC}" type="pres">
      <dgm:prSet presAssocID="{D8A47AD3-3B3D-4E28-BA19-C0E286D46D72}" presName="sibTrans" presStyleCnt="0"/>
      <dgm:spPr/>
    </dgm:pt>
    <dgm:pt modelId="{FC4E4D04-F3B0-4962-8F26-873DBF76A12D}" type="pres">
      <dgm:prSet presAssocID="{573A74F4-D53F-4A7A-8F75-17F9ACCA21B0}" presName="node" presStyleLbl="node1" presStyleIdx="5" presStyleCnt="7">
        <dgm:presLayoutVars>
          <dgm:bulletEnabled val="1"/>
        </dgm:presLayoutVars>
      </dgm:prSet>
      <dgm:spPr/>
    </dgm:pt>
    <dgm:pt modelId="{0E1C84D5-4E85-4371-B407-5FD69F288B2E}" type="pres">
      <dgm:prSet presAssocID="{193B58F0-6BB1-46C9-9D83-F72C9CD33245}" presName="sibTrans" presStyleCnt="0"/>
      <dgm:spPr/>
    </dgm:pt>
    <dgm:pt modelId="{0E8CAF9E-7550-496D-9801-E9AEB2ADE486}" type="pres">
      <dgm:prSet presAssocID="{4D5A730E-0F95-43F9-94F7-CEA2176805FA}" presName="node" presStyleLbl="node1" presStyleIdx="6" presStyleCnt="7">
        <dgm:presLayoutVars>
          <dgm:bulletEnabled val="1"/>
        </dgm:presLayoutVars>
      </dgm:prSet>
      <dgm:spPr/>
    </dgm:pt>
  </dgm:ptLst>
  <dgm:cxnLst>
    <dgm:cxn modelId="{F9E8F201-36ED-422F-89A5-94AA882B7A9F}" srcId="{D726C2B3-3644-4339-A456-2C2C4B03E128}" destId="{4D5A730E-0F95-43F9-94F7-CEA2176805FA}" srcOrd="6" destOrd="0" parTransId="{4BDBEFDB-41B0-40CE-97F9-DEED51D5AECD}" sibTransId="{79FBB6FB-41FB-4B4C-A2BF-FBA7A6B3C32D}"/>
    <dgm:cxn modelId="{136B4809-27F2-4CB4-B9D8-C579839C0681}" srcId="{D726C2B3-3644-4339-A456-2C2C4B03E128}" destId="{70554D46-A023-4101-9D73-0FDE2992EBE9}" srcOrd="2" destOrd="0" parTransId="{435180B2-8672-46A0-B379-99D198C0233B}" sibTransId="{8201E0F6-6CBA-40B3-80AC-E1C48698E4C8}"/>
    <dgm:cxn modelId="{9B169C29-7D6E-4236-B738-C663729724FD}" type="presOf" srcId="{2D7796F8-854C-4DE3-A622-2DD07C6D6A25}" destId="{D4CD4A2B-0AE1-4F6B-B0C9-1A0636DF7DE7}" srcOrd="0" destOrd="0" presId="urn:microsoft.com/office/officeart/2005/8/layout/default"/>
    <dgm:cxn modelId="{D8D3FA35-FB78-408C-A7A7-705065E8A371}" type="presOf" srcId="{2D4C8A60-1D46-424E-941B-9BE8936832B2}" destId="{2742462F-1DC1-492D-8B3A-94A27508B77B}" srcOrd="0" destOrd="0" presId="urn:microsoft.com/office/officeart/2005/8/layout/default"/>
    <dgm:cxn modelId="{C66D983E-03FA-4374-9D27-D83530349E91}" type="presOf" srcId="{D726C2B3-3644-4339-A456-2C2C4B03E128}" destId="{A28C89F5-18B9-4F5A-80BD-6E5C050B8093}" srcOrd="0" destOrd="0" presId="urn:microsoft.com/office/officeart/2005/8/layout/default"/>
    <dgm:cxn modelId="{622BD84E-4EAF-4475-8528-67A039B9F26C}" srcId="{D726C2B3-3644-4339-A456-2C2C4B03E128}" destId="{2D4C8A60-1D46-424E-941B-9BE8936832B2}" srcOrd="3" destOrd="0" parTransId="{E61B4CF2-0640-4C48-841F-AA435B1AFC31}" sibTransId="{16243E2A-BDE6-47A3-A338-6C1108631647}"/>
    <dgm:cxn modelId="{B69CC672-DE3E-4D38-8B91-EC97626E28FA}" type="presOf" srcId="{EBADCA75-6177-49D9-93A5-92DE569758CF}" destId="{674DD534-6F8E-4CF1-A757-4B6F11F75030}" srcOrd="0" destOrd="0" presId="urn:microsoft.com/office/officeart/2005/8/layout/default"/>
    <dgm:cxn modelId="{BB64B37A-F450-4C16-9485-44E327ED21F2}" type="presOf" srcId="{4D5A730E-0F95-43F9-94F7-CEA2176805FA}" destId="{0E8CAF9E-7550-496D-9801-E9AEB2ADE486}" srcOrd="0" destOrd="0" presId="urn:microsoft.com/office/officeart/2005/8/layout/default"/>
    <dgm:cxn modelId="{7199B786-B4B5-4C68-825F-A993C45E74CE}" type="presOf" srcId="{70554D46-A023-4101-9D73-0FDE2992EBE9}" destId="{1030445C-07C8-45EB-9CD6-1089D4E8F043}" srcOrd="0" destOrd="0" presId="urn:microsoft.com/office/officeart/2005/8/layout/default"/>
    <dgm:cxn modelId="{56B36198-4389-482C-B2BF-F3ED9263D7EB}" srcId="{D726C2B3-3644-4339-A456-2C2C4B03E128}" destId="{CA491B8D-17B6-4E02-B75F-E43416DEFDCF}" srcOrd="0" destOrd="0" parTransId="{53FE0112-A3F0-44D6-9B2F-CB611B56FDB7}" sibTransId="{309191DD-1B96-44F6-8F77-8AB385746D69}"/>
    <dgm:cxn modelId="{72C870B6-B77C-4E13-8F15-989033550DDE}" srcId="{D726C2B3-3644-4339-A456-2C2C4B03E128}" destId="{EBADCA75-6177-49D9-93A5-92DE569758CF}" srcOrd="1" destOrd="0" parTransId="{A3A61601-DD3A-44CD-AF8C-3F9877F62DF6}" sibTransId="{FD094EE0-F250-4899-8F66-E1C6F8C3E89B}"/>
    <dgm:cxn modelId="{C932F4CB-40F6-4C34-B53C-D1CD1933A92B}" type="presOf" srcId="{573A74F4-D53F-4A7A-8F75-17F9ACCA21B0}" destId="{FC4E4D04-F3B0-4962-8F26-873DBF76A12D}" srcOrd="0" destOrd="0" presId="urn:microsoft.com/office/officeart/2005/8/layout/default"/>
    <dgm:cxn modelId="{61AC7BD1-D9D8-4BB3-9770-D39BDC2B82B9}" srcId="{D726C2B3-3644-4339-A456-2C2C4B03E128}" destId="{2D7796F8-854C-4DE3-A622-2DD07C6D6A25}" srcOrd="4" destOrd="0" parTransId="{49F5CE71-C04D-4083-955F-7328C636718F}" sibTransId="{D8A47AD3-3B3D-4E28-BA19-C0E286D46D72}"/>
    <dgm:cxn modelId="{070743F1-C95D-4187-87E6-1D29B4DFDE25}" srcId="{D726C2B3-3644-4339-A456-2C2C4B03E128}" destId="{573A74F4-D53F-4A7A-8F75-17F9ACCA21B0}" srcOrd="5" destOrd="0" parTransId="{C0EC80AB-63DF-46EB-89E9-27856DB6B794}" sibTransId="{193B58F0-6BB1-46C9-9D83-F72C9CD33245}"/>
    <dgm:cxn modelId="{67E800F6-B909-494C-8807-B7028FC70DF8}" type="presOf" srcId="{CA491B8D-17B6-4E02-B75F-E43416DEFDCF}" destId="{5636F929-3EFF-45FA-9FA0-6496E2120866}" srcOrd="0" destOrd="0" presId="urn:microsoft.com/office/officeart/2005/8/layout/default"/>
    <dgm:cxn modelId="{F8887B80-EC81-4085-9813-237D26923F96}" type="presParOf" srcId="{A28C89F5-18B9-4F5A-80BD-6E5C050B8093}" destId="{5636F929-3EFF-45FA-9FA0-6496E2120866}" srcOrd="0" destOrd="0" presId="urn:microsoft.com/office/officeart/2005/8/layout/default"/>
    <dgm:cxn modelId="{F621A964-1384-4EF0-8BAD-BDCCBCAF7C79}" type="presParOf" srcId="{A28C89F5-18B9-4F5A-80BD-6E5C050B8093}" destId="{88317E86-A8D1-4F30-A6AB-1BD984141449}" srcOrd="1" destOrd="0" presId="urn:microsoft.com/office/officeart/2005/8/layout/default"/>
    <dgm:cxn modelId="{50909C04-8D73-4B58-B553-7881B92EBC25}" type="presParOf" srcId="{A28C89F5-18B9-4F5A-80BD-6E5C050B8093}" destId="{674DD534-6F8E-4CF1-A757-4B6F11F75030}" srcOrd="2" destOrd="0" presId="urn:microsoft.com/office/officeart/2005/8/layout/default"/>
    <dgm:cxn modelId="{482BB01C-BF6C-4E18-B8AD-63B03B2906FE}" type="presParOf" srcId="{A28C89F5-18B9-4F5A-80BD-6E5C050B8093}" destId="{1390B3AD-E3FA-4C62-AC8D-03373B64F4C8}" srcOrd="3" destOrd="0" presId="urn:microsoft.com/office/officeart/2005/8/layout/default"/>
    <dgm:cxn modelId="{D0082572-EE6B-40F4-B7B7-3556A9742D0C}" type="presParOf" srcId="{A28C89F5-18B9-4F5A-80BD-6E5C050B8093}" destId="{1030445C-07C8-45EB-9CD6-1089D4E8F043}" srcOrd="4" destOrd="0" presId="urn:microsoft.com/office/officeart/2005/8/layout/default"/>
    <dgm:cxn modelId="{B6572050-B2E0-448F-9B29-F55AEB406E9C}" type="presParOf" srcId="{A28C89F5-18B9-4F5A-80BD-6E5C050B8093}" destId="{87C484AB-4E24-4E01-A50A-3C8F5837A025}" srcOrd="5" destOrd="0" presId="urn:microsoft.com/office/officeart/2005/8/layout/default"/>
    <dgm:cxn modelId="{87302FBD-7B11-4991-8EBD-935F14030FDD}" type="presParOf" srcId="{A28C89F5-18B9-4F5A-80BD-6E5C050B8093}" destId="{2742462F-1DC1-492D-8B3A-94A27508B77B}" srcOrd="6" destOrd="0" presId="urn:microsoft.com/office/officeart/2005/8/layout/default"/>
    <dgm:cxn modelId="{C98DDEF2-B171-4A8E-91E7-F30083B53E5E}" type="presParOf" srcId="{A28C89F5-18B9-4F5A-80BD-6E5C050B8093}" destId="{75A9EDC1-E4FF-4620-A720-8A21C9871926}" srcOrd="7" destOrd="0" presId="urn:microsoft.com/office/officeart/2005/8/layout/default"/>
    <dgm:cxn modelId="{2F8A849A-3F96-4888-97B0-E390560C9C15}" type="presParOf" srcId="{A28C89F5-18B9-4F5A-80BD-6E5C050B8093}" destId="{D4CD4A2B-0AE1-4F6B-B0C9-1A0636DF7DE7}" srcOrd="8" destOrd="0" presId="urn:microsoft.com/office/officeart/2005/8/layout/default"/>
    <dgm:cxn modelId="{6891CAD8-D1FF-4D7D-99F9-0C991A14BE03}" type="presParOf" srcId="{A28C89F5-18B9-4F5A-80BD-6E5C050B8093}" destId="{6AF2EFCC-DEB5-499A-AA2D-0314649316FC}" srcOrd="9" destOrd="0" presId="urn:microsoft.com/office/officeart/2005/8/layout/default"/>
    <dgm:cxn modelId="{EFC81B0C-F4F5-479D-AE06-02C47930BE2C}" type="presParOf" srcId="{A28C89F5-18B9-4F5A-80BD-6E5C050B8093}" destId="{FC4E4D04-F3B0-4962-8F26-873DBF76A12D}" srcOrd="10" destOrd="0" presId="urn:microsoft.com/office/officeart/2005/8/layout/default"/>
    <dgm:cxn modelId="{A01ABA6C-5007-4F7A-9D61-96CA254509CB}" type="presParOf" srcId="{A28C89F5-18B9-4F5A-80BD-6E5C050B8093}" destId="{0E1C84D5-4E85-4371-B407-5FD69F288B2E}" srcOrd="11" destOrd="0" presId="urn:microsoft.com/office/officeart/2005/8/layout/default"/>
    <dgm:cxn modelId="{E02E31E1-8FF0-4769-8074-6AD7454E5FDC}" type="presParOf" srcId="{A28C89F5-18B9-4F5A-80BD-6E5C050B8093}" destId="{0E8CAF9E-7550-496D-9801-E9AEB2ADE48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BFF740-5857-4A90-9814-996C482CA397}" type="doc">
      <dgm:prSet loTypeId="urn:microsoft.com/office/officeart/2005/8/layout/vList2" loCatId="list" qsTypeId="urn:microsoft.com/office/officeart/2005/8/quickstyle/simple1" qsCatId="simple" csTypeId="urn:microsoft.com/office/officeart/2005/8/colors/accent6_2" csCatId="accent6"/>
      <dgm:spPr/>
      <dgm:t>
        <a:bodyPr/>
        <a:lstStyle/>
        <a:p>
          <a:endParaRPr lang="en-US"/>
        </a:p>
      </dgm:t>
    </dgm:pt>
    <dgm:pt modelId="{8B8D242A-A738-42B4-965A-4074B5B2087B}">
      <dgm:prSet custT="1"/>
      <dgm:spPr/>
      <dgm:t>
        <a:bodyPr/>
        <a:lstStyle/>
        <a:p>
          <a:r>
            <a:rPr lang="en-US" sz="2400" dirty="0"/>
            <a:t>We would like to predict crime locations and type of crime occurring in that specific location</a:t>
          </a:r>
          <a:r>
            <a:rPr lang="en-US" sz="2600" dirty="0"/>
            <a:t>.</a:t>
          </a:r>
        </a:p>
      </dgm:t>
    </dgm:pt>
    <dgm:pt modelId="{A687A89A-F702-4B04-8112-216134D73FC5}" type="parTrans" cxnId="{AF8BAA81-0B45-4531-9D74-E62ACD343927}">
      <dgm:prSet/>
      <dgm:spPr/>
      <dgm:t>
        <a:bodyPr/>
        <a:lstStyle/>
        <a:p>
          <a:endParaRPr lang="en-US"/>
        </a:p>
      </dgm:t>
    </dgm:pt>
    <dgm:pt modelId="{166C7A4E-A5DC-40D0-B080-1028D5FF9F92}" type="sibTrans" cxnId="{AF8BAA81-0B45-4531-9D74-E62ACD343927}">
      <dgm:prSet/>
      <dgm:spPr/>
      <dgm:t>
        <a:bodyPr/>
        <a:lstStyle/>
        <a:p>
          <a:endParaRPr lang="en-US"/>
        </a:p>
      </dgm:t>
    </dgm:pt>
    <dgm:pt modelId="{5C749480-CCF7-42AF-B063-56AB4B75F5E1}">
      <dgm:prSet custT="1"/>
      <dgm:spPr/>
      <dgm:t>
        <a:bodyPr/>
        <a:lstStyle/>
        <a:p>
          <a:r>
            <a:rPr lang="en-US" sz="2400" dirty="0"/>
            <a:t>For this we would like to correlate external geographic information such as popular communities, demographics and census information</a:t>
          </a:r>
          <a:r>
            <a:rPr lang="en-US" sz="2600" dirty="0"/>
            <a:t>.</a:t>
          </a:r>
        </a:p>
      </dgm:t>
    </dgm:pt>
    <dgm:pt modelId="{30DF4DD0-8370-424B-A1DF-5D4FAE71353A}" type="parTrans" cxnId="{E524EE2C-980A-4EF9-B8F4-AB0C81E32E84}">
      <dgm:prSet/>
      <dgm:spPr/>
      <dgm:t>
        <a:bodyPr/>
        <a:lstStyle/>
        <a:p>
          <a:endParaRPr lang="en-US"/>
        </a:p>
      </dgm:t>
    </dgm:pt>
    <dgm:pt modelId="{562AE096-0194-4F6A-B738-F81700CBC5F8}" type="sibTrans" cxnId="{E524EE2C-980A-4EF9-B8F4-AB0C81E32E84}">
      <dgm:prSet/>
      <dgm:spPr/>
      <dgm:t>
        <a:bodyPr/>
        <a:lstStyle/>
        <a:p>
          <a:endParaRPr lang="en-US"/>
        </a:p>
      </dgm:t>
    </dgm:pt>
    <dgm:pt modelId="{BEB76F64-9CF8-43D0-801C-27C5F5D2A7F8}" type="pres">
      <dgm:prSet presAssocID="{EABFF740-5857-4A90-9814-996C482CA397}" presName="linear" presStyleCnt="0">
        <dgm:presLayoutVars>
          <dgm:animLvl val="lvl"/>
          <dgm:resizeHandles val="exact"/>
        </dgm:presLayoutVars>
      </dgm:prSet>
      <dgm:spPr/>
    </dgm:pt>
    <dgm:pt modelId="{1A717EF7-972B-417E-8CEA-ADB51A422EA7}" type="pres">
      <dgm:prSet presAssocID="{8B8D242A-A738-42B4-965A-4074B5B2087B}" presName="parentText" presStyleLbl="node1" presStyleIdx="0" presStyleCnt="2">
        <dgm:presLayoutVars>
          <dgm:chMax val="0"/>
          <dgm:bulletEnabled val="1"/>
        </dgm:presLayoutVars>
      </dgm:prSet>
      <dgm:spPr/>
    </dgm:pt>
    <dgm:pt modelId="{34940E0E-4C08-4C56-A0A5-7E04937019DD}" type="pres">
      <dgm:prSet presAssocID="{166C7A4E-A5DC-40D0-B080-1028D5FF9F92}" presName="spacer" presStyleCnt="0"/>
      <dgm:spPr/>
    </dgm:pt>
    <dgm:pt modelId="{122DDF68-B0FF-4616-979D-A3A262C59CA5}" type="pres">
      <dgm:prSet presAssocID="{5C749480-CCF7-42AF-B063-56AB4B75F5E1}" presName="parentText" presStyleLbl="node1" presStyleIdx="1" presStyleCnt="2">
        <dgm:presLayoutVars>
          <dgm:chMax val="0"/>
          <dgm:bulletEnabled val="1"/>
        </dgm:presLayoutVars>
      </dgm:prSet>
      <dgm:spPr/>
    </dgm:pt>
  </dgm:ptLst>
  <dgm:cxnLst>
    <dgm:cxn modelId="{B714BE03-AEA9-48DE-980F-64F0DE9E5DD6}" type="presOf" srcId="{5C749480-CCF7-42AF-B063-56AB4B75F5E1}" destId="{122DDF68-B0FF-4616-979D-A3A262C59CA5}" srcOrd="0" destOrd="0" presId="urn:microsoft.com/office/officeart/2005/8/layout/vList2"/>
    <dgm:cxn modelId="{E524EE2C-980A-4EF9-B8F4-AB0C81E32E84}" srcId="{EABFF740-5857-4A90-9814-996C482CA397}" destId="{5C749480-CCF7-42AF-B063-56AB4B75F5E1}" srcOrd="1" destOrd="0" parTransId="{30DF4DD0-8370-424B-A1DF-5D4FAE71353A}" sibTransId="{562AE096-0194-4F6A-B738-F81700CBC5F8}"/>
    <dgm:cxn modelId="{AF8BAA81-0B45-4531-9D74-E62ACD343927}" srcId="{EABFF740-5857-4A90-9814-996C482CA397}" destId="{8B8D242A-A738-42B4-965A-4074B5B2087B}" srcOrd="0" destOrd="0" parTransId="{A687A89A-F702-4B04-8112-216134D73FC5}" sibTransId="{166C7A4E-A5DC-40D0-B080-1028D5FF9F92}"/>
    <dgm:cxn modelId="{11549AC4-A790-4052-8C83-3B3543BA0633}" type="presOf" srcId="{8B8D242A-A738-42B4-965A-4074B5B2087B}" destId="{1A717EF7-972B-417E-8CEA-ADB51A422EA7}" srcOrd="0" destOrd="0" presId="urn:microsoft.com/office/officeart/2005/8/layout/vList2"/>
    <dgm:cxn modelId="{48D0ECE7-B0FB-459B-B00E-E135EFD4F0FA}" type="presOf" srcId="{EABFF740-5857-4A90-9814-996C482CA397}" destId="{BEB76F64-9CF8-43D0-801C-27C5F5D2A7F8}" srcOrd="0" destOrd="0" presId="urn:microsoft.com/office/officeart/2005/8/layout/vList2"/>
    <dgm:cxn modelId="{45211213-F71C-47E3-9892-22FF308C5F48}" type="presParOf" srcId="{BEB76F64-9CF8-43D0-801C-27C5F5D2A7F8}" destId="{1A717EF7-972B-417E-8CEA-ADB51A422EA7}" srcOrd="0" destOrd="0" presId="urn:microsoft.com/office/officeart/2005/8/layout/vList2"/>
    <dgm:cxn modelId="{15644E88-1F8F-4FFB-89CD-2E458ACA3B36}" type="presParOf" srcId="{BEB76F64-9CF8-43D0-801C-27C5F5D2A7F8}" destId="{34940E0E-4C08-4C56-A0A5-7E04937019DD}" srcOrd="1" destOrd="0" presId="urn:microsoft.com/office/officeart/2005/8/layout/vList2"/>
    <dgm:cxn modelId="{9311FE4D-BDA9-4B67-8A8D-51393B16EAF7}" type="presParOf" srcId="{BEB76F64-9CF8-43D0-801C-27C5F5D2A7F8}" destId="{122DDF68-B0FF-4616-979D-A3A262C59CA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C4CC-3C0B-4D9C-8A1C-8447BB226646}">
      <dsp:nvSpPr>
        <dsp:cNvPr id="0" name=""/>
        <dsp:cNvSpPr/>
      </dsp:nvSpPr>
      <dsp:spPr>
        <a:xfrm>
          <a:off x="2384755" y="2665"/>
          <a:ext cx="2682849" cy="17594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Excel</a:t>
          </a:r>
          <a:r>
            <a:rPr lang="en-US" sz="4200" kern="1200" dirty="0"/>
            <a:t> </a:t>
          </a:r>
        </a:p>
      </dsp:txBody>
      <dsp:txXfrm>
        <a:off x="2470645" y="88555"/>
        <a:ext cx="2511069" cy="1587695"/>
      </dsp:txXfrm>
    </dsp:sp>
    <dsp:sp modelId="{D13240CB-D635-42E7-AC40-DC66BD3A4D2C}">
      <dsp:nvSpPr>
        <dsp:cNvPr id="0" name=""/>
        <dsp:cNvSpPr/>
      </dsp:nvSpPr>
      <dsp:spPr>
        <a:xfrm>
          <a:off x="2384755" y="1850115"/>
          <a:ext cx="2682849" cy="175947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err="1"/>
            <a:t>Jupyter</a:t>
          </a:r>
          <a:r>
            <a:rPr lang="en-US" sz="3600" b="1" kern="1200" dirty="0"/>
            <a:t> notebook</a:t>
          </a:r>
        </a:p>
      </dsp:txBody>
      <dsp:txXfrm>
        <a:off x="2470645" y="1936005"/>
        <a:ext cx="2511069" cy="1587695"/>
      </dsp:txXfrm>
    </dsp:sp>
    <dsp:sp modelId="{E22AEC4F-F215-4234-9551-EF0962B60C95}">
      <dsp:nvSpPr>
        <dsp:cNvPr id="0" name=""/>
        <dsp:cNvSpPr/>
      </dsp:nvSpPr>
      <dsp:spPr>
        <a:xfrm>
          <a:off x="2384755" y="3697564"/>
          <a:ext cx="2682849" cy="175947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Tableau</a:t>
          </a:r>
        </a:p>
      </dsp:txBody>
      <dsp:txXfrm>
        <a:off x="2470645" y="3783454"/>
        <a:ext cx="2511069" cy="1587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48CD7-599B-43DA-B039-00A236B89839}">
      <dsp:nvSpPr>
        <dsp:cNvPr id="0" name=""/>
        <dsp:cNvSpPr/>
      </dsp:nvSpPr>
      <dsp:spPr>
        <a:xfrm>
          <a:off x="1405634" y="1156031"/>
          <a:ext cx="389725" cy="91440"/>
        </a:xfrm>
        <a:custGeom>
          <a:avLst/>
          <a:gdLst/>
          <a:ahLst/>
          <a:cxnLst/>
          <a:rect l="0" t="0" r="0" b="0"/>
          <a:pathLst>
            <a:path>
              <a:moveTo>
                <a:pt x="0" y="45720"/>
              </a:moveTo>
              <a:lnTo>
                <a:pt x="211962" y="45720"/>
              </a:lnTo>
              <a:lnTo>
                <a:pt x="211962" y="90105"/>
              </a:lnTo>
              <a:lnTo>
                <a:pt x="389725" y="9010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89930" y="1200136"/>
        <a:ext cx="21133" cy="3229"/>
      </dsp:txXfrm>
    </dsp:sp>
    <dsp:sp modelId="{83F5ABCB-F2BB-4D69-83FF-40EF2008F600}">
      <dsp:nvSpPr>
        <dsp:cNvPr id="0" name=""/>
        <dsp:cNvSpPr/>
      </dsp:nvSpPr>
      <dsp:spPr>
        <a:xfrm>
          <a:off x="4526" y="664074"/>
          <a:ext cx="1402907" cy="107535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latin typeface="+mn-lt"/>
            </a:rPr>
            <a:t>NumPy</a:t>
          </a:r>
        </a:p>
        <a:p>
          <a:pPr marL="0" lvl="0" indent="0" algn="ctr" defTabSz="800100">
            <a:lnSpc>
              <a:spcPct val="90000"/>
            </a:lnSpc>
            <a:spcBef>
              <a:spcPct val="0"/>
            </a:spcBef>
            <a:spcAft>
              <a:spcPct val="35000"/>
            </a:spcAft>
            <a:buNone/>
          </a:pPr>
          <a:r>
            <a:rPr lang="en-US" sz="1800" b="1" kern="1200" dirty="0">
              <a:solidFill>
                <a:schemeClr val="bg2"/>
              </a:solidFill>
              <a:latin typeface="+mn-lt"/>
            </a:rPr>
            <a:t>Pandas</a:t>
          </a:r>
        </a:p>
        <a:p>
          <a:pPr marL="0" lvl="0" indent="0" algn="ctr" defTabSz="800100">
            <a:lnSpc>
              <a:spcPct val="90000"/>
            </a:lnSpc>
            <a:spcBef>
              <a:spcPct val="0"/>
            </a:spcBef>
            <a:spcAft>
              <a:spcPct val="35000"/>
            </a:spcAft>
            <a:buNone/>
          </a:pPr>
          <a:r>
            <a:rPr lang="en-US" sz="1800" b="1" kern="1200" dirty="0">
              <a:solidFill>
                <a:schemeClr val="bg2"/>
              </a:solidFill>
              <a:latin typeface="+mn-lt"/>
            </a:rPr>
            <a:t>Matplotlib</a:t>
          </a:r>
        </a:p>
      </dsp:txBody>
      <dsp:txXfrm>
        <a:off x="4526" y="664074"/>
        <a:ext cx="1402907" cy="1075354"/>
      </dsp:txXfrm>
    </dsp:sp>
    <dsp:sp modelId="{968B9250-A562-4054-AA88-C095E12961E6}">
      <dsp:nvSpPr>
        <dsp:cNvPr id="0" name=""/>
        <dsp:cNvSpPr/>
      </dsp:nvSpPr>
      <dsp:spPr>
        <a:xfrm>
          <a:off x="3228867" y="1156031"/>
          <a:ext cx="194412" cy="91440"/>
        </a:xfrm>
        <a:custGeom>
          <a:avLst/>
          <a:gdLst/>
          <a:ahLst/>
          <a:cxnLst/>
          <a:rect l="0" t="0" r="0" b="0"/>
          <a:pathLst>
            <a:path>
              <a:moveTo>
                <a:pt x="0" y="90105"/>
              </a:moveTo>
              <a:lnTo>
                <a:pt x="114306" y="90105"/>
              </a:lnTo>
              <a:lnTo>
                <a:pt x="114306" y="45720"/>
              </a:lnTo>
              <a:lnTo>
                <a:pt x="194412" y="45720"/>
              </a:lnTo>
            </a:path>
          </a:pathLst>
        </a:custGeom>
        <a:noFill/>
        <a:ln w="6350" cap="flat" cmpd="sng" algn="ctr">
          <a:solidFill>
            <a:schemeClr val="accent5">
              <a:hueOff val="-482753"/>
              <a:satOff val="-1244"/>
              <a:lumOff val="-8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20339" y="1200136"/>
        <a:ext cx="11467" cy="3229"/>
      </dsp:txXfrm>
    </dsp:sp>
    <dsp:sp modelId="{2A43354B-AAA8-44ED-A303-260EE84D48AC}">
      <dsp:nvSpPr>
        <dsp:cNvPr id="0" name=""/>
        <dsp:cNvSpPr/>
      </dsp:nvSpPr>
      <dsp:spPr>
        <a:xfrm>
          <a:off x="1827759" y="646321"/>
          <a:ext cx="1402907" cy="1199629"/>
        </a:xfrm>
        <a:prstGeom prst="rect">
          <a:avLst/>
        </a:prstGeom>
        <a:solidFill>
          <a:schemeClr val="accent5">
            <a:hueOff val="-450570"/>
            <a:satOff val="-1161"/>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rPr>
            <a:t>Scikit</a:t>
          </a:r>
        </a:p>
      </dsp:txBody>
      <dsp:txXfrm>
        <a:off x="1827759" y="646321"/>
        <a:ext cx="1402907" cy="1199629"/>
      </dsp:txXfrm>
    </dsp:sp>
    <dsp:sp modelId="{4A7680E9-10C9-4723-8BF9-6C032BBD52BD}">
      <dsp:nvSpPr>
        <dsp:cNvPr id="0" name=""/>
        <dsp:cNvSpPr/>
      </dsp:nvSpPr>
      <dsp:spPr>
        <a:xfrm>
          <a:off x="4856787" y="1156031"/>
          <a:ext cx="292068" cy="91440"/>
        </a:xfrm>
        <a:custGeom>
          <a:avLst/>
          <a:gdLst/>
          <a:ahLst/>
          <a:cxnLst/>
          <a:rect l="0" t="0" r="0" b="0"/>
          <a:pathLst>
            <a:path>
              <a:moveTo>
                <a:pt x="0" y="45720"/>
              </a:moveTo>
              <a:lnTo>
                <a:pt x="292068" y="45720"/>
              </a:lnTo>
            </a:path>
          </a:pathLst>
        </a:custGeom>
        <a:noFill/>
        <a:ln w="6350" cap="flat" cmpd="sng" algn="ctr">
          <a:solidFill>
            <a:schemeClr val="accent5">
              <a:hueOff val="-965506"/>
              <a:satOff val="-248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4755" y="1200136"/>
        <a:ext cx="16133" cy="3229"/>
      </dsp:txXfrm>
    </dsp:sp>
    <dsp:sp modelId="{1F3FF9A4-5026-455C-8C94-3E01809E005A}">
      <dsp:nvSpPr>
        <dsp:cNvPr id="0" name=""/>
        <dsp:cNvSpPr/>
      </dsp:nvSpPr>
      <dsp:spPr>
        <a:xfrm>
          <a:off x="3455679" y="628565"/>
          <a:ext cx="1402907" cy="1146372"/>
        </a:xfrm>
        <a:prstGeom prst="rect">
          <a:avLst/>
        </a:prstGeom>
        <a:solidFill>
          <a:schemeClr val="accent5">
            <a:hueOff val="-901139"/>
            <a:satOff val="-232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dirty="0"/>
            <a:t>Geopandas</a:t>
          </a:r>
        </a:p>
      </dsp:txBody>
      <dsp:txXfrm>
        <a:off x="3455679" y="628565"/>
        <a:ext cx="1402907" cy="1146372"/>
      </dsp:txXfrm>
    </dsp:sp>
    <dsp:sp modelId="{E39451A1-27D3-437A-B0E8-2337A63B759F}">
      <dsp:nvSpPr>
        <dsp:cNvPr id="0" name=""/>
        <dsp:cNvSpPr/>
      </dsp:nvSpPr>
      <dsp:spPr>
        <a:xfrm>
          <a:off x="705980" y="1755380"/>
          <a:ext cx="5176729" cy="336453"/>
        </a:xfrm>
        <a:custGeom>
          <a:avLst/>
          <a:gdLst/>
          <a:ahLst/>
          <a:cxnLst/>
          <a:rect l="0" t="0" r="0" b="0"/>
          <a:pathLst>
            <a:path>
              <a:moveTo>
                <a:pt x="5176729" y="0"/>
              </a:moveTo>
              <a:lnTo>
                <a:pt x="5176729" y="185326"/>
              </a:lnTo>
              <a:lnTo>
                <a:pt x="0" y="185326"/>
              </a:lnTo>
              <a:lnTo>
                <a:pt x="0" y="336453"/>
              </a:lnTo>
            </a:path>
          </a:pathLst>
        </a:custGeom>
        <a:noFill/>
        <a:ln w="6350" cap="flat" cmpd="sng" algn="ctr">
          <a:solidFill>
            <a:schemeClr val="accent5">
              <a:hueOff val="-1448259"/>
              <a:satOff val="-3733"/>
              <a:lumOff val="-25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4602" y="1921992"/>
        <a:ext cx="259486" cy="3229"/>
      </dsp:txXfrm>
    </dsp:sp>
    <dsp:sp modelId="{847A7C9A-D2F9-4A69-8149-FA4B7672C7D2}">
      <dsp:nvSpPr>
        <dsp:cNvPr id="0" name=""/>
        <dsp:cNvSpPr/>
      </dsp:nvSpPr>
      <dsp:spPr>
        <a:xfrm>
          <a:off x="5181256" y="646321"/>
          <a:ext cx="1402907" cy="111085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dirty="0"/>
            <a:t>GDAL/OGR</a:t>
          </a:r>
        </a:p>
      </dsp:txBody>
      <dsp:txXfrm>
        <a:off x="5181256" y="646321"/>
        <a:ext cx="1402907" cy="1110858"/>
      </dsp:txXfrm>
    </dsp:sp>
    <dsp:sp modelId="{B8E571FF-2501-46AD-8562-1EC91AEA1825}">
      <dsp:nvSpPr>
        <dsp:cNvPr id="0" name=""/>
        <dsp:cNvSpPr/>
      </dsp:nvSpPr>
      <dsp:spPr>
        <a:xfrm>
          <a:off x="1405634" y="2499387"/>
          <a:ext cx="292068" cy="91440"/>
        </a:xfrm>
        <a:custGeom>
          <a:avLst/>
          <a:gdLst/>
          <a:ahLst/>
          <a:cxnLst/>
          <a:rect l="0" t="0" r="0" b="0"/>
          <a:pathLst>
            <a:path>
              <a:moveTo>
                <a:pt x="0" y="45720"/>
              </a:moveTo>
              <a:lnTo>
                <a:pt x="292068" y="45720"/>
              </a:lnTo>
            </a:path>
          </a:pathLst>
        </a:custGeom>
        <a:noFill/>
        <a:ln w="6350" cap="flat" cmpd="sng" algn="ctr">
          <a:solidFill>
            <a:schemeClr val="accent5">
              <a:hueOff val="-1931012"/>
              <a:satOff val="-4977"/>
              <a:lumOff val="-33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43602" y="2543492"/>
        <a:ext cx="16133" cy="3229"/>
      </dsp:txXfrm>
    </dsp:sp>
    <dsp:sp modelId="{8341364A-55F5-4B8B-ADA7-63467C10D394}">
      <dsp:nvSpPr>
        <dsp:cNvPr id="0" name=""/>
        <dsp:cNvSpPr/>
      </dsp:nvSpPr>
      <dsp:spPr>
        <a:xfrm>
          <a:off x="4526" y="2124234"/>
          <a:ext cx="1402907" cy="841744"/>
        </a:xfrm>
        <a:prstGeom prst="rect">
          <a:avLst/>
        </a:prstGeom>
        <a:solidFill>
          <a:schemeClr val="accent5">
            <a:hueOff val="-1802278"/>
            <a:satOff val="-4645"/>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b="0" i="0" kern="1200" dirty="0"/>
            <a:t>RSGISLib</a:t>
          </a:r>
        </a:p>
      </dsp:txBody>
      <dsp:txXfrm>
        <a:off x="4526" y="2124234"/>
        <a:ext cx="1402907" cy="841744"/>
      </dsp:txXfrm>
    </dsp:sp>
    <dsp:sp modelId="{F762382B-A18E-4C16-B7D7-D9DD7FB70DE7}">
      <dsp:nvSpPr>
        <dsp:cNvPr id="0" name=""/>
        <dsp:cNvSpPr/>
      </dsp:nvSpPr>
      <dsp:spPr>
        <a:xfrm>
          <a:off x="3131211" y="2499387"/>
          <a:ext cx="292068" cy="91440"/>
        </a:xfrm>
        <a:custGeom>
          <a:avLst/>
          <a:gdLst/>
          <a:ahLst/>
          <a:cxnLst/>
          <a:rect l="0" t="0" r="0" b="0"/>
          <a:pathLst>
            <a:path>
              <a:moveTo>
                <a:pt x="0" y="45720"/>
              </a:moveTo>
              <a:lnTo>
                <a:pt x="292068" y="45720"/>
              </a:lnTo>
            </a:path>
          </a:pathLst>
        </a:custGeom>
        <a:noFill/>
        <a:ln w="6350" cap="flat" cmpd="sng" algn="ctr">
          <a:solidFill>
            <a:schemeClr val="accent5">
              <a:hueOff val="-2413765"/>
              <a:satOff val="-6221"/>
              <a:lumOff val="-42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178" y="2543492"/>
        <a:ext cx="16133" cy="3229"/>
      </dsp:txXfrm>
    </dsp:sp>
    <dsp:sp modelId="{26E2C210-E6CA-4334-8758-CDF3CE23F696}">
      <dsp:nvSpPr>
        <dsp:cNvPr id="0" name=""/>
        <dsp:cNvSpPr/>
      </dsp:nvSpPr>
      <dsp:spPr>
        <a:xfrm>
          <a:off x="1730103" y="2124234"/>
          <a:ext cx="1402907" cy="841744"/>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dirty="0"/>
            <a:t>PyProj </a:t>
          </a:r>
        </a:p>
        <a:p>
          <a:pPr marL="0" lvl="0" indent="0" algn="ctr" defTabSz="844550">
            <a:lnSpc>
              <a:spcPct val="90000"/>
            </a:lnSpc>
            <a:spcBef>
              <a:spcPct val="0"/>
            </a:spcBef>
            <a:spcAft>
              <a:spcPct val="35000"/>
            </a:spcAft>
            <a:buNone/>
          </a:pPr>
          <a:r>
            <a:rPr lang="en-US" sz="1900" i="0" kern="1200" dirty="0"/>
            <a:t> Pywedge</a:t>
          </a:r>
        </a:p>
      </dsp:txBody>
      <dsp:txXfrm>
        <a:off x="1730103" y="2124234"/>
        <a:ext cx="1402907" cy="841744"/>
      </dsp:txXfrm>
    </dsp:sp>
    <dsp:sp modelId="{D449ED31-B834-4EA5-9BB6-FD9BD265F2A5}">
      <dsp:nvSpPr>
        <dsp:cNvPr id="0" name=""/>
        <dsp:cNvSpPr/>
      </dsp:nvSpPr>
      <dsp:spPr>
        <a:xfrm>
          <a:off x="4856787" y="2499387"/>
          <a:ext cx="292068" cy="91440"/>
        </a:xfrm>
        <a:custGeom>
          <a:avLst/>
          <a:gdLst/>
          <a:ahLst/>
          <a:cxnLst/>
          <a:rect l="0" t="0" r="0" b="0"/>
          <a:pathLst>
            <a:path>
              <a:moveTo>
                <a:pt x="0" y="45720"/>
              </a:moveTo>
              <a:lnTo>
                <a:pt x="292068" y="45720"/>
              </a:lnTo>
            </a:path>
          </a:pathLst>
        </a:custGeom>
        <a:noFill/>
        <a:ln w="6350" cap="flat" cmpd="sng" algn="ctr">
          <a:solidFill>
            <a:schemeClr val="accent5">
              <a:hueOff val="-2896518"/>
              <a:satOff val="-7465"/>
              <a:lumOff val="-50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4755" y="2543492"/>
        <a:ext cx="16133" cy="3229"/>
      </dsp:txXfrm>
    </dsp:sp>
    <dsp:sp modelId="{C6DA460F-2292-4960-B35E-08A29617E688}">
      <dsp:nvSpPr>
        <dsp:cNvPr id="0" name=""/>
        <dsp:cNvSpPr/>
      </dsp:nvSpPr>
      <dsp:spPr>
        <a:xfrm>
          <a:off x="3455679" y="2124234"/>
          <a:ext cx="1402907" cy="841744"/>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dirty="0"/>
            <a:t>Re (regular expressions)</a:t>
          </a:r>
        </a:p>
      </dsp:txBody>
      <dsp:txXfrm>
        <a:off x="3455679" y="2124234"/>
        <a:ext cx="1402907" cy="841744"/>
      </dsp:txXfrm>
    </dsp:sp>
    <dsp:sp modelId="{B2E4348B-5841-4EDE-B83F-A4871C88D3E7}">
      <dsp:nvSpPr>
        <dsp:cNvPr id="0" name=""/>
        <dsp:cNvSpPr/>
      </dsp:nvSpPr>
      <dsp:spPr>
        <a:xfrm>
          <a:off x="705980" y="2964179"/>
          <a:ext cx="5176729" cy="292068"/>
        </a:xfrm>
        <a:custGeom>
          <a:avLst/>
          <a:gdLst/>
          <a:ahLst/>
          <a:cxnLst/>
          <a:rect l="0" t="0" r="0" b="0"/>
          <a:pathLst>
            <a:path>
              <a:moveTo>
                <a:pt x="5176729" y="0"/>
              </a:moveTo>
              <a:lnTo>
                <a:pt x="5176729" y="163134"/>
              </a:lnTo>
              <a:lnTo>
                <a:pt x="0" y="163134"/>
              </a:lnTo>
              <a:lnTo>
                <a:pt x="0" y="29206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4676" y="3108598"/>
        <a:ext cx="259338" cy="3229"/>
      </dsp:txXfrm>
    </dsp:sp>
    <dsp:sp modelId="{87228F37-2BBE-4059-8F68-C701F2FE01F6}">
      <dsp:nvSpPr>
        <dsp:cNvPr id="0" name=""/>
        <dsp:cNvSpPr/>
      </dsp:nvSpPr>
      <dsp:spPr>
        <a:xfrm>
          <a:off x="5181256" y="2124234"/>
          <a:ext cx="1402907" cy="841744"/>
        </a:xfrm>
        <a:prstGeom prst="rect">
          <a:avLst/>
        </a:prstGeom>
        <a:solidFill>
          <a:schemeClr val="accent5">
            <a:hueOff val="-3153987"/>
            <a:satOff val="-8129"/>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a:t>ReportLab</a:t>
          </a:r>
        </a:p>
      </dsp:txBody>
      <dsp:txXfrm>
        <a:off x="5181256" y="2124234"/>
        <a:ext cx="1402907" cy="841744"/>
      </dsp:txXfrm>
    </dsp:sp>
    <dsp:sp modelId="{ACDB852A-460A-49D0-85BC-FC1B8F2607A3}">
      <dsp:nvSpPr>
        <dsp:cNvPr id="0" name=""/>
        <dsp:cNvSpPr/>
      </dsp:nvSpPr>
      <dsp:spPr>
        <a:xfrm>
          <a:off x="1405634" y="3663800"/>
          <a:ext cx="292068" cy="91440"/>
        </a:xfrm>
        <a:custGeom>
          <a:avLst/>
          <a:gdLst/>
          <a:ahLst/>
          <a:cxnLst/>
          <a:rect l="0" t="0" r="0" b="0"/>
          <a:pathLst>
            <a:path>
              <a:moveTo>
                <a:pt x="0" y="45720"/>
              </a:moveTo>
              <a:lnTo>
                <a:pt x="292068" y="45720"/>
              </a:lnTo>
            </a:path>
          </a:pathLst>
        </a:custGeom>
        <a:noFill/>
        <a:ln w="6350" cap="flat" cmpd="sng" algn="ctr">
          <a:solidFill>
            <a:schemeClr val="accent5">
              <a:hueOff val="-3862025"/>
              <a:satOff val="-9954"/>
              <a:lumOff val="-67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43602" y="3707905"/>
        <a:ext cx="16133" cy="3229"/>
      </dsp:txXfrm>
    </dsp:sp>
    <dsp:sp modelId="{B0A68952-44DA-44FF-8B08-0DC78B67F343}">
      <dsp:nvSpPr>
        <dsp:cNvPr id="0" name=""/>
        <dsp:cNvSpPr/>
      </dsp:nvSpPr>
      <dsp:spPr>
        <a:xfrm>
          <a:off x="4526" y="3288648"/>
          <a:ext cx="1402907" cy="841744"/>
        </a:xfrm>
        <a:prstGeom prst="rect">
          <a:avLst/>
        </a:prstGeom>
        <a:solidFill>
          <a:schemeClr val="accent5">
            <a:hueOff val="-3604556"/>
            <a:satOff val="-9290"/>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dirty="0"/>
            <a:t>Pysal</a:t>
          </a:r>
        </a:p>
      </dsp:txBody>
      <dsp:txXfrm>
        <a:off x="4526" y="3288648"/>
        <a:ext cx="1402907" cy="841744"/>
      </dsp:txXfrm>
    </dsp:sp>
    <dsp:sp modelId="{C8A0BEC1-A074-47C4-BD7D-E9170149BC08}">
      <dsp:nvSpPr>
        <dsp:cNvPr id="0" name=""/>
        <dsp:cNvSpPr/>
      </dsp:nvSpPr>
      <dsp:spPr>
        <a:xfrm>
          <a:off x="3131211" y="3663800"/>
          <a:ext cx="292068" cy="91440"/>
        </a:xfrm>
        <a:custGeom>
          <a:avLst/>
          <a:gdLst/>
          <a:ahLst/>
          <a:cxnLst/>
          <a:rect l="0" t="0" r="0" b="0"/>
          <a:pathLst>
            <a:path>
              <a:moveTo>
                <a:pt x="0" y="45720"/>
              </a:moveTo>
              <a:lnTo>
                <a:pt x="292068" y="45720"/>
              </a:lnTo>
            </a:path>
          </a:pathLst>
        </a:custGeom>
        <a:noFill/>
        <a:ln w="6350" cap="flat" cmpd="sng" algn="ctr">
          <a:solidFill>
            <a:schemeClr val="accent5">
              <a:hueOff val="-4344777"/>
              <a:satOff val="-11198"/>
              <a:lumOff val="-75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178" y="3707905"/>
        <a:ext cx="16133" cy="3229"/>
      </dsp:txXfrm>
    </dsp:sp>
    <dsp:sp modelId="{5AC64212-9DC2-45DC-A2EA-71E9BA539510}">
      <dsp:nvSpPr>
        <dsp:cNvPr id="0" name=""/>
        <dsp:cNvSpPr/>
      </dsp:nvSpPr>
      <dsp:spPr>
        <a:xfrm>
          <a:off x="1730103" y="3288648"/>
          <a:ext cx="1402907" cy="84174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a:t>GDAL</a:t>
          </a:r>
        </a:p>
      </dsp:txBody>
      <dsp:txXfrm>
        <a:off x="1730103" y="3288648"/>
        <a:ext cx="1402907" cy="841744"/>
      </dsp:txXfrm>
    </dsp:sp>
    <dsp:sp modelId="{BAB1A65E-8135-4135-B446-DF40CC9BF433}">
      <dsp:nvSpPr>
        <dsp:cNvPr id="0" name=""/>
        <dsp:cNvSpPr/>
      </dsp:nvSpPr>
      <dsp:spPr>
        <a:xfrm>
          <a:off x="4856787" y="3663800"/>
          <a:ext cx="292068" cy="91440"/>
        </a:xfrm>
        <a:custGeom>
          <a:avLst/>
          <a:gdLst/>
          <a:ahLst/>
          <a:cxnLst/>
          <a:rect l="0" t="0" r="0" b="0"/>
          <a:pathLst>
            <a:path>
              <a:moveTo>
                <a:pt x="0" y="45720"/>
              </a:moveTo>
              <a:lnTo>
                <a:pt x="292068" y="45720"/>
              </a:lnTo>
            </a:path>
          </a:pathLst>
        </a:custGeom>
        <a:noFill/>
        <a:ln w="6350" cap="flat" cmpd="sng" algn="ctr">
          <a:solidFill>
            <a:schemeClr val="accent5">
              <a:hueOff val="-4827531"/>
              <a:satOff val="-12442"/>
              <a:lumOff val="-84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4755" y="3707905"/>
        <a:ext cx="16133" cy="3229"/>
      </dsp:txXfrm>
    </dsp:sp>
    <dsp:sp modelId="{B28FD430-525F-4937-BE24-DF0E1BCE8984}">
      <dsp:nvSpPr>
        <dsp:cNvPr id="0" name=""/>
        <dsp:cNvSpPr/>
      </dsp:nvSpPr>
      <dsp:spPr>
        <a:xfrm>
          <a:off x="3455679" y="3288648"/>
          <a:ext cx="1402907" cy="84174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a:t>Rasterio</a:t>
          </a:r>
        </a:p>
      </dsp:txBody>
      <dsp:txXfrm>
        <a:off x="3455679" y="3288648"/>
        <a:ext cx="1402907" cy="841744"/>
      </dsp:txXfrm>
    </dsp:sp>
    <dsp:sp modelId="{003959B1-03A6-4537-86A4-2FA87133387D}">
      <dsp:nvSpPr>
        <dsp:cNvPr id="0" name=""/>
        <dsp:cNvSpPr/>
      </dsp:nvSpPr>
      <dsp:spPr>
        <a:xfrm>
          <a:off x="705980" y="4128592"/>
          <a:ext cx="5176729" cy="292068"/>
        </a:xfrm>
        <a:custGeom>
          <a:avLst/>
          <a:gdLst/>
          <a:ahLst/>
          <a:cxnLst/>
          <a:rect l="0" t="0" r="0" b="0"/>
          <a:pathLst>
            <a:path>
              <a:moveTo>
                <a:pt x="5176729" y="0"/>
              </a:moveTo>
              <a:lnTo>
                <a:pt x="5176729" y="163134"/>
              </a:lnTo>
              <a:lnTo>
                <a:pt x="0" y="163134"/>
              </a:lnTo>
              <a:lnTo>
                <a:pt x="0" y="292068"/>
              </a:lnTo>
            </a:path>
          </a:pathLst>
        </a:custGeom>
        <a:noFill/>
        <a:ln w="6350" cap="flat" cmpd="sng" algn="ctr">
          <a:solidFill>
            <a:schemeClr val="accent5">
              <a:hueOff val="-5310283"/>
              <a:satOff val="-13686"/>
              <a:lumOff val="-92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4676" y="4273012"/>
        <a:ext cx="259338" cy="3229"/>
      </dsp:txXfrm>
    </dsp:sp>
    <dsp:sp modelId="{7F78FA73-3222-47C4-BDCC-53F177878BEC}">
      <dsp:nvSpPr>
        <dsp:cNvPr id="0" name=""/>
        <dsp:cNvSpPr/>
      </dsp:nvSpPr>
      <dsp:spPr>
        <a:xfrm>
          <a:off x="5181256" y="3288648"/>
          <a:ext cx="1402907" cy="841744"/>
        </a:xfrm>
        <a:prstGeom prst="rect">
          <a:avLst/>
        </a:prstGeom>
        <a:solidFill>
          <a:schemeClr val="accent5">
            <a:hueOff val="-4956265"/>
            <a:satOff val="-12774"/>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a:t>Folium</a:t>
          </a:r>
        </a:p>
      </dsp:txBody>
      <dsp:txXfrm>
        <a:off x="5181256" y="3288648"/>
        <a:ext cx="1402907" cy="841744"/>
      </dsp:txXfrm>
    </dsp:sp>
    <dsp:sp modelId="{7C7A58CC-B01F-4664-AB6D-339C05A3471A}">
      <dsp:nvSpPr>
        <dsp:cNvPr id="0" name=""/>
        <dsp:cNvSpPr/>
      </dsp:nvSpPr>
      <dsp:spPr>
        <a:xfrm>
          <a:off x="1405634" y="4828213"/>
          <a:ext cx="292068" cy="91440"/>
        </a:xfrm>
        <a:custGeom>
          <a:avLst/>
          <a:gdLst/>
          <a:ahLst/>
          <a:cxnLst/>
          <a:rect l="0" t="0" r="0" b="0"/>
          <a:pathLst>
            <a:path>
              <a:moveTo>
                <a:pt x="0" y="45720"/>
              </a:moveTo>
              <a:lnTo>
                <a:pt x="292068" y="45720"/>
              </a:lnTo>
            </a:path>
          </a:pathLst>
        </a:custGeom>
        <a:noFill/>
        <a:ln w="6350" cap="flat" cmpd="sng" algn="ctr">
          <a:solidFill>
            <a:schemeClr val="accent5">
              <a:hueOff val="-5793037"/>
              <a:satOff val="-14931"/>
              <a:lumOff val="-100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43602" y="4872319"/>
        <a:ext cx="16133" cy="3229"/>
      </dsp:txXfrm>
    </dsp:sp>
    <dsp:sp modelId="{6A4BF21B-AAE7-4BF8-9D33-99895625F451}">
      <dsp:nvSpPr>
        <dsp:cNvPr id="0" name=""/>
        <dsp:cNvSpPr/>
      </dsp:nvSpPr>
      <dsp:spPr>
        <a:xfrm>
          <a:off x="4526" y="4453061"/>
          <a:ext cx="1402907" cy="84174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kern="1200" dirty="0"/>
            <a:t>Scikit image</a:t>
          </a:r>
        </a:p>
      </dsp:txBody>
      <dsp:txXfrm>
        <a:off x="4526" y="4453061"/>
        <a:ext cx="1402907" cy="841744"/>
      </dsp:txXfrm>
    </dsp:sp>
    <dsp:sp modelId="{DDD8AF32-6AEA-425F-80D8-8C7909393862}">
      <dsp:nvSpPr>
        <dsp:cNvPr id="0" name=""/>
        <dsp:cNvSpPr/>
      </dsp:nvSpPr>
      <dsp:spPr>
        <a:xfrm>
          <a:off x="3131211" y="4828213"/>
          <a:ext cx="292068" cy="91440"/>
        </a:xfrm>
        <a:custGeom>
          <a:avLst/>
          <a:gdLst/>
          <a:ahLst/>
          <a:cxnLst/>
          <a:rect l="0" t="0" r="0" b="0"/>
          <a:pathLst>
            <a:path>
              <a:moveTo>
                <a:pt x="0" y="45720"/>
              </a:moveTo>
              <a:lnTo>
                <a:pt x="292068" y="45720"/>
              </a:lnTo>
            </a:path>
          </a:pathLst>
        </a:custGeom>
        <a:noFill/>
        <a:ln w="6350" cap="flat" cmpd="sng" algn="ctr">
          <a:solidFill>
            <a:schemeClr val="accent5">
              <a:hueOff val="-6275789"/>
              <a:satOff val="-16175"/>
              <a:lumOff val="-1092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9178" y="4872319"/>
        <a:ext cx="16133" cy="3229"/>
      </dsp:txXfrm>
    </dsp:sp>
    <dsp:sp modelId="{CD5B026A-0D1C-4C15-8F73-718601226D9C}">
      <dsp:nvSpPr>
        <dsp:cNvPr id="0" name=""/>
        <dsp:cNvSpPr/>
      </dsp:nvSpPr>
      <dsp:spPr>
        <a:xfrm>
          <a:off x="1730103" y="4453061"/>
          <a:ext cx="1402907" cy="841744"/>
        </a:xfrm>
        <a:prstGeom prst="rect">
          <a:avLst/>
        </a:prstGeom>
        <a:solidFill>
          <a:schemeClr val="accent5">
            <a:hueOff val="-5857404"/>
            <a:satOff val="-15096"/>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i="0" kern="1200"/>
            <a:t>Descartes</a:t>
          </a:r>
        </a:p>
      </dsp:txBody>
      <dsp:txXfrm>
        <a:off x="1730103" y="4453061"/>
        <a:ext cx="1402907" cy="841744"/>
      </dsp:txXfrm>
    </dsp:sp>
    <dsp:sp modelId="{FF8A1A5B-6851-4F64-BD05-C60C4CB31414}">
      <dsp:nvSpPr>
        <dsp:cNvPr id="0" name=""/>
        <dsp:cNvSpPr/>
      </dsp:nvSpPr>
      <dsp:spPr>
        <a:xfrm>
          <a:off x="4856787" y="4828213"/>
          <a:ext cx="292068" cy="91440"/>
        </a:xfrm>
        <a:custGeom>
          <a:avLst/>
          <a:gdLst/>
          <a:ahLst/>
          <a:cxnLst/>
          <a:rect l="0" t="0" r="0" b="0"/>
          <a:pathLst>
            <a:path>
              <a:moveTo>
                <a:pt x="0" y="45720"/>
              </a:moveTo>
              <a:lnTo>
                <a:pt x="29206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4755" y="4872319"/>
        <a:ext cx="16133" cy="3229"/>
      </dsp:txXfrm>
    </dsp:sp>
    <dsp:sp modelId="{F657B625-9738-40E5-B355-C8ABEA5ACD3A}">
      <dsp:nvSpPr>
        <dsp:cNvPr id="0" name=""/>
        <dsp:cNvSpPr/>
      </dsp:nvSpPr>
      <dsp:spPr>
        <a:xfrm>
          <a:off x="3455679" y="4453061"/>
          <a:ext cx="1402907" cy="841744"/>
        </a:xfrm>
        <a:prstGeom prst="rect">
          <a:avLst/>
        </a:prstGeom>
        <a:solidFill>
          <a:schemeClr val="accent5">
            <a:hueOff val="-6307973"/>
            <a:satOff val="-16258"/>
            <a:lumOff val="-1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kern="1200"/>
            <a:t>Xarray</a:t>
          </a:r>
        </a:p>
      </dsp:txBody>
      <dsp:txXfrm>
        <a:off x="3455679" y="4453061"/>
        <a:ext cx="1402907" cy="841744"/>
      </dsp:txXfrm>
    </dsp:sp>
    <dsp:sp modelId="{048FA968-86DC-4512-8660-992CBC6D3FDF}">
      <dsp:nvSpPr>
        <dsp:cNvPr id="0" name=""/>
        <dsp:cNvSpPr/>
      </dsp:nvSpPr>
      <dsp:spPr>
        <a:xfrm>
          <a:off x="5181256" y="4453061"/>
          <a:ext cx="1402907" cy="8417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4" tIns="72159" rIns="68744" bIns="72159" numCol="1" spcCol="1270" anchor="ctr" anchorCtr="0">
          <a:noAutofit/>
        </a:bodyPr>
        <a:lstStyle/>
        <a:p>
          <a:pPr marL="0" lvl="0" indent="0" algn="ctr" defTabSz="844550">
            <a:lnSpc>
              <a:spcPct val="90000"/>
            </a:lnSpc>
            <a:spcBef>
              <a:spcPct val="0"/>
            </a:spcBef>
            <a:spcAft>
              <a:spcPct val="35000"/>
            </a:spcAft>
            <a:buNone/>
          </a:pPr>
          <a:r>
            <a:rPr lang="en-US" sz="1900" kern="1200" dirty="0"/>
            <a:t>Seaborn</a:t>
          </a:r>
        </a:p>
      </dsp:txBody>
      <dsp:txXfrm>
        <a:off x="5181256" y="4453061"/>
        <a:ext cx="1402907" cy="841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91D95-2DC3-4059-8BC7-C82E2E2ED53F}">
      <dsp:nvSpPr>
        <dsp:cNvPr id="0" name=""/>
        <dsp:cNvSpPr/>
      </dsp:nvSpPr>
      <dsp:spPr>
        <a:xfrm>
          <a:off x="761365" y="360"/>
          <a:ext cx="1856987" cy="11141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1" kern="1200" dirty="0">
              <a:latin typeface="+mn-lt"/>
            </a:rPr>
            <a:t>Python Libraries </a:t>
          </a:r>
          <a:endParaRPr lang="en-US" sz="2400" kern="1200" dirty="0">
            <a:latin typeface="+mn-lt"/>
          </a:endParaRPr>
        </a:p>
      </dsp:txBody>
      <dsp:txXfrm>
        <a:off x="761365" y="360"/>
        <a:ext cx="1856987" cy="1114192"/>
      </dsp:txXfrm>
    </dsp:sp>
    <dsp:sp modelId="{7B321D31-A28D-46C1-98F6-48ACA9879F71}">
      <dsp:nvSpPr>
        <dsp:cNvPr id="0" name=""/>
        <dsp:cNvSpPr/>
      </dsp:nvSpPr>
      <dsp:spPr>
        <a:xfrm>
          <a:off x="2814989" y="43334"/>
          <a:ext cx="1856987" cy="11141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Numpy</a:t>
          </a:r>
          <a:r>
            <a:rPr lang="en-US" sz="2800" kern="1200" dirty="0"/>
            <a:t> </a:t>
          </a:r>
        </a:p>
      </dsp:txBody>
      <dsp:txXfrm>
        <a:off x="2814989" y="43334"/>
        <a:ext cx="1856987" cy="1114192"/>
      </dsp:txXfrm>
    </dsp:sp>
    <dsp:sp modelId="{153DC28A-4B6C-416B-964F-9D8098CB89E3}">
      <dsp:nvSpPr>
        <dsp:cNvPr id="0" name=""/>
        <dsp:cNvSpPr/>
      </dsp:nvSpPr>
      <dsp:spPr>
        <a:xfrm>
          <a:off x="4846738" y="360"/>
          <a:ext cx="1856987" cy="11141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Pandas</a:t>
          </a:r>
        </a:p>
      </dsp:txBody>
      <dsp:txXfrm>
        <a:off x="4846738" y="360"/>
        <a:ext cx="1856987" cy="1114192"/>
      </dsp:txXfrm>
    </dsp:sp>
    <dsp:sp modelId="{5715E6F3-0C78-4809-8F76-52421B355E65}">
      <dsp:nvSpPr>
        <dsp:cNvPr id="0" name=""/>
        <dsp:cNvSpPr/>
      </dsp:nvSpPr>
      <dsp:spPr>
        <a:xfrm>
          <a:off x="6889425" y="360"/>
          <a:ext cx="1856987" cy="11141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Sci-kit learn </a:t>
          </a:r>
        </a:p>
      </dsp:txBody>
      <dsp:txXfrm>
        <a:off x="6889425" y="360"/>
        <a:ext cx="1856987" cy="1114192"/>
      </dsp:txXfrm>
    </dsp:sp>
    <dsp:sp modelId="{EADBC0B8-B66F-4134-ABBD-32BA8331E122}">
      <dsp:nvSpPr>
        <dsp:cNvPr id="0" name=""/>
        <dsp:cNvSpPr/>
      </dsp:nvSpPr>
      <dsp:spPr>
        <a:xfrm>
          <a:off x="761365" y="1300251"/>
          <a:ext cx="1856987" cy="111419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Matplotlib</a:t>
          </a:r>
          <a:r>
            <a:rPr lang="en-US" sz="2800" kern="1200" dirty="0"/>
            <a:t> </a:t>
          </a:r>
        </a:p>
      </dsp:txBody>
      <dsp:txXfrm>
        <a:off x="761365" y="1300251"/>
        <a:ext cx="1856987" cy="1114192"/>
      </dsp:txXfrm>
    </dsp:sp>
    <dsp:sp modelId="{787804E5-4E7B-4861-8F3F-1C25A1BE3E03}">
      <dsp:nvSpPr>
        <dsp:cNvPr id="0" name=""/>
        <dsp:cNvSpPr/>
      </dsp:nvSpPr>
      <dsp:spPr>
        <a:xfrm>
          <a:off x="2804051" y="1300251"/>
          <a:ext cx="1856987" cy="11141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Seaborn</a:t>
          </a:r>
        </a:p>
      </dsp:txBody>
      <dsp:txXfrm>
        <a:off x="2804051" y="1300251"/>
        <a:ext cx="1856987" cy="1114192"/>
      </dsp:txXfrm>
    </dsp:sp>
    <dsp:sp modelId="{FD469D2F-6368-402D-A0A8-05F5705839BE}">
      <dsp:nvSpPr>
        <dsp:cNvPr id="0" name=""/>
        <dsp:cNvSpPr/>
      </dsp:nvSpPr>
      <dsp:spPr>
        <a:xfrm>
          <a:off x="4846738" y="1300251"/>
          <a:ext cx="1856987" cy="11141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Geopandas</a:t>
          </a:r>
        </a:p>
      </dsp:txBody>
      <dsp:txXfrm>
        <a:off x="4846738" y="1300251"/>
        <a:ext cx="1856987" cy="1114192"/>
      </dsp:txXfrm>
    </dsp:sp>
    <dsp:sp modelId="{290EA53E-D5BE-41F2-8DAB-C9240AEBED9A}">
      <dsp:nvSpPr>
        <dsp:cNvPr id="0" name=""/>
        <dsp:cNvSpPr/>
      </dsp:nvSpPr>
      <dsp:spPr>
        <a:xfrm>
          <a:off x="6889425" y="1300251"/>
          <a:ext cx="1856987" cy="11141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Folium</a:t>
          </a:r>
        </a:p>
      </dsp:txBody>
      <dsp:txXfrm>
        <a:off x="6889425" y="1300251"/>
        <a:ext cx="1856987" cy="1114192"/>
      </dsp:txXfrm>
    </dsp:sp>
    <dsp:sp modelId="{D87ACF7B-F9EF-4939-AADC-84AA292272E1}">
      <dsp:nvSpPr>
        <dsp:cNvPr id="0" name=""/>
        <dsp:cNvSpPr/>
      </dsp:nvSpPr>
      <dsp:spPr>
        <a:xfrm>
          <a:off x="2804051" y="2600143"/>
          <a:ext cx="1856987" cy="11141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a:t>Tools :</a:t>
          </a:r>
          <a:endParaRPr lang="en-US" sz="2800" b="1" kern="1200" dirty="0"/>
        </a:p>
      </dsp:txBody>
      <dsp:txXfrm>
        <a:off x="2804051" y="2600143"/>
        <a:ext cx="1856987" cy="1114192"/>
      </dsp:txXfrm>
    </dsp:sp>
    <dsp:sp modelId="{5CA2A760-F095-47F1-984B-B48CD5C2E815}">
      <dsp:nvSpPr>
        <dsp:cNvPr id="0" name=""/>
        <dsp:cNvSpPr/>
      </dsp:nvSpPr>
      <dsp:spPr>
        <a:xfrm>
          <a:off x="4846738" y="2600143"/>
          <a:ext cx="1856987" cy="111419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Jupyter</a:t>
          </a:r>
          <a:r>
            <a:rPr lang="en-US" sz="2400" b="1" kern="1200" dirty="0"/>
            <a:t> notebook </a:t>
          </a:r>
        </a:p>
      </dsp:txBody>
      <dsp:txXfrm>
        <a:off x="4846738" y="2600143"/>
        <a:ext cx="1856987" cy="1114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EA3DE-96C8-4955-A6D7-88D586CD055A}">
      <dsp:nvSpPr>
        <dsp:cNvPr id="0" name=""/>
        <dsp:cNvSpPr/>
      </dsp:nvSpPr>
      <dsp:spPr>
        <a:xfrm>
          <a:off x="2785" y="310477"/>
          <a:ext cx="2209815" cy="309374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2286" tIns="330200" rIns="172286" bIns="330200" numCol="1" spcCol="1270" anchor="t" anchorCtr="0">
          <a:noAutofit/>
        </a:bodyPr>
        <a:lstStyle/>
        <a:p>
          <a:pPr marL="0" lvl="0" indent="0" algn="l" defTabSz="1155700">
            <a:lnSpc>
              <a:spcPct val="90000"/>
            </a:lnSpc>
            <a:spcBef>
              <a:spcPct val="0"/>
            </a:spcBef>
            <a:spcAft>
              <a:spcPct val="35000"/>
            </a:spcAft>
            <a:buNone/>
          </a:pPr>
          <a:r>
            <a:rPr lang="en-US" sz="2600" kern="1200"/>
            <a:t>Drop Duplicate Values</a:t>
          </a:r>
        </a:p>
      </dsp:txBody>
      <dsp:txXfrm>
        <a:off x="2785" y="1486098"/>
        <a:ext cx="2209815" cy="1856245"/>
      </dsp:txXfrm>
    </dsp:sp>
    <dsp:sp modelId="{6EFAC7D4-4A7F-48F9-8400-CDFBBED8D560}">
      <dsp:nvSpPr>
        <dsp:cNvPr id="0" name=""/>
        <dsp:cNvSpPr/>
      </dsp:nvSpPr>
      <dsp:spPr>
        <a:xfrm>
          <a:off x="643632" y="619851"/>
          <a:ext cx="928122" cy="92812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60" tIns="12700" rIns="72360" bIns="12700" numCol="1" spcCol="1270" anchor="ctr" anchorCtr="0">
          <a:noAutofit/>
        </a:bodyPr>
        <a:lstStyle/>
        <a:p>
          <a:pPr marL="0" lvl="0" indent="0" algn="ctr" defTabSz="2000250">
            <a:lnSpc>
              <a:spcPct val="90000"/>
            </a:lnSpc>
            <a:spcBef>
              <a:spcPct val="0"/>
            </a:spcBef>
            <a:spcAft>
              <a:spcPct val="35000"/>
            </a:spcAft>
            <a:buNone/>
          </a:pPr>
          <a:r>
            <a:rPr lang="en-US" sz="4500" kern="1200"/>
            <a:t>1</a:t>
          </a:r>
        </a:p>
      </dsp:txBody>
      <dsp:txXfrm>
        <a:off x="779552" y="755771"/>
        <a:ext cx="656282" cy="656282"/>
      </dsp:txXfrm>
    </dsp:sp>
    <dsp:sp modelId="{4D5D1170-581B-4E65-97F1-7BFC422772F3}">
      <dsp:nvSpPr>
        <dsp:cNvPr id="0" name=""/>
        <dsp:cNvSpPr/>
      </dsp:nvSpPr>
      <dsp:spPr>
        <a:xfrm>
          <a:off x="2785" y="3404146"/>
          <a:ext cx="220981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2CE2D-FCEF-41C2-B5D2-BF819ADDA722}">
      <dsp:nvSpPr>
        <dsp:cNvPr id="0" name=""/>
        <dsp:cNvSpPr/>
      </dsp:nvSpPr>
      <dsp:spPr>
        <a:xfrm>
          <a:off x="2433582" y="310477"/>
          <a:ext cx="2209815" cy="3093741"/>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2286" tIns="330200" rIns="172286" bIns="330200" numCol="1" spcCol="1270" anchor="t" anchorCtr="0">
          <a:noAutofit/>
        </a:bodyPr>
        <a:lstStyle/>
        <a:p>
          <a:pPr marL="0" lvl="0" indent="0" algn="l" defTabSz="1155700">
            <a:lnSpc>
              <a:spcPct val="90000"/>
            </a:lnSpc>
            <a:spcBef>
              <a:spcPct val="0"/>
            </a:spcBef>
            <a:spcAft>
              <a:spcPct val="35000"/>
            </a:spcAft>
            <a:buNone/>
          </a:pPr>
          <a:r>
            <a:rPr lang="en-US" sz="2600" kern="1200"/>
            <a:t>Drop NA values</a:t>
          </a:r>
        </a:p>
      </dsp:txBody>
      <dsp:txXfrm>
        <a:off x="2433582" y="1486098"/>
        <a:ext cx="2209815" cy="1856245"/>
      </dsp:txXfrm>
    </dsp:sp>
    <dsp:sp modelId="{953EE241-B321-4F61-8454-14F209CA9F58}">
      <dsp:nvSpPr>
        <dsp:cNvPr id="0" name=""/>
        <dsp:cNvSpPr/>
      </dsp:nvSpPr>
      <dsp:spPr>
        <a:xfrm>
          <a:off x="3074429" y="619851"/>
          <a:ext cx="928122" cy="928122"/>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60" tIns="12700" rIns="72360" bIns="12700" numCol="1" spcCol="1270" anchor="ctr" anchorCtr="0">
          <a:noAutofit/>
        </a:bodyPr>
        <a:lstStyle/>
        <a:p>
          <a:pPr marL="0" lvl="0" indent="0" algn="ctr" defTabSz="2000250">
            <a:lnSpc>
              <a:spcPct val="90000"/>
            </a:lnSpc>
            <a:spcBef>
              <a:spcPct val="0"/>
            </a:spcBef>
            <a:spcAft>
              <a:spcPct val="35000"/>
            </a:spcAft>
            <a:buNone/>
          </a:pPr>
          <a:r>
            <a:rPr lang="en-US" sz="4500" kern="1200"/>
            <a:t>2</a:t>
          </a:r>
        </a:p>
      </dsp:txBody>
      <dsp:txXfrm>
        <a:off x="3210349" y="755771"/>
        <a:ext cx="656282" cy="656282"/>
      </dsp:txXfrm>
    </dsp:sp>
    <dsp:sp modelId="{1DF0E562-3968-457E-82FD-72D6685B43FE}">
      <dsp:nvSpPr>
        <dsp:cNvPr id="0" name=""/>
        <dsp:cNvSpPr/>
      </dsp:nvSpPr>
      <dsp:spPr>
        <a:xfrm>
          <a:off x="2433582" y="3404146"/>
          <a:ext cx="220981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14674-22BD-42B5-9C63-583A12B8E0F7}">
      <dsp:nvSpPr>
        <dsp:cNvPr id="0" name=""/>
        <dsp:cNvSpPr/>
      </dsp:nvSpPr>
      <dsp:spPr>
        <a:xfrm>
          <a:off x="4864379" y="310477"/>
          <a:ext cx="2209815" cy="3093741"/>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2286" tIns="330200" rIns="172286" bIns="330200" numCol="1" spcCol="1270" anchor="t" anchorCtr="0">
          <a:noAutofit/>
        </a:bodyPr>
        <a:lstStyle/>
        <a:p>
          <a:pPr marL="0" lvl="0" indent="0" algn="l" defTabSz="1155700">
            <a:lnSpc>
              <a:spcPct val="90000"/>
            </a:lnSpc>
            <a:spcBef>
              <a:spcPct val="0"/>
            </a:spcBef>
            <a:spcAft>
              <a:spcPct val="35000"/>
            </a:spcAft>
            <a:buNone/>
          </a:pPr>
          <a:r>
            <a:rPr lang="en-US" sz="2600" kern="1200"/>
            <a:t>Order the weekdays</a:t>
          </a:r>
        </a:p>
      </dsp:txBody>
      <dsp:txXfrm>
        <a:off x="4864379" y="1486098"/>
        <a:ext cx="2209815" cy="1856245"/>
      </dsp:txXfrm>
    </dsp:sp>
    <dsp:sp modelId="{DDCD0074-C8A1-4ABC-9640-CCB41644CAC0}">
      <dsp:nvSpPr>
        <dsp:cNvPr id="0" name=""/>
        <dsp:cNvSpPr/>
      </dsp:nvSpPr>
      <dsp:spPr>
        <a:xfrm>
          <a:off x="5505226" y="619851"/>
          <a:ext cx="928122" cy="928122"/>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60" tIns="12700" rIns="72360" bIns="12700" numCol="1" spcCol="1270" anchor="ctr" anchorCtr="0">
          <a:noAutofit/>
        </a:bodyPr>
        <a:lstStyle/>
        <a:p>
          <a:pPr marL="0" lvl="0" indent="0" algn="ctr" defTabSz="2000250">
            <a:lnSpc>
              <a:spcPct val="90000"/>
            </a:lnSpc>
            <a:spcBef>
              <a:spcPct val="0"/>
            </a:spcBef>
            <a:spcAft>
              <a:spcPct val="35000"/>
            </a:spcAft>
            <a:buNone/>
          </a:pPr>
          <a:r>
            <a:rPr lang="en-US" sz="4500" kern="1200"/>
            <a:t>3</a:t>
          </a:r>
        </a:p>
      </dsp:txBody>
      <dsp:txXfrm>
        <a:off x="5641146" y="755771"/>
        <a:ext cx="656282" cy="656282"/>
      </dsp:txXfrm>
    </dsp:sp>
    <dsp:sp modelId="{B892B1C3-66B8-4820-8E18-0F17831202DB}">
      <dsp:nvSpPr>
        <dsp:cNvPr id="0" name=""/>
        <dsp:cNvSpPr/>
      </dsp:nvSpPr>
      <dsp:spPr>
        <a:xfrm>
          <a:off x="4864379" y="3404146"/>
          <a:ext cx="220981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D4652-4596-4EA2-85B3-E4EDB34EAA88}">
      <dsp:nvSpPr>
        <dsp:cNvPr id="0" name=""/>
        <dsp:cNvSpPr/>
      </dsp:nvSpPr>
      <dsp:spPr>
        <a:xfrm>
          <a:off x="7295176" y="310477"/>
          <a:ext cx="2209815" cy="309374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2286" tIns="330200" rIns="172286" bIns="330200" numCol="1" spcCol="1270" anchor="t" anchorCtr="0">
          <a:noAutofit/>
        </a:bodyPr>
        <a:lstStyle/>
        <a:p>
          <a:pPr marL="0" lvl="0" indent="0" algn="l" defTabSz="1155700">
            <a:lnSpc>
              <a:spcPct val="90000"/>
            </a:lnSpc>
            <a:spcBef>
              <a:spcPct val="0"/>
            </a:spcBef>
            <a:spcAft>
              <a:spcPct val="35000"/>
            </a:spcAft>
            <a:buNone/>
          </a:pPr>
          <a:r>
            <a:rPr lang="en-US" sz="2600" kern="1200"/>
            <a:t>Drop  the unnecessary columns</a:t>
          </a:r>
        </a:p>
      </dsp:txBody>
      <dsp:txXfrm>
        <a:off x="7295176" y="1486098"/>
        <a:ext cx="2209815" cy="1856245"/>
      </dsp:txXfrm>
    </dsp:sp>
    <dsp:sp modelId="{8AA8B771-FF6E-480D-A9BA-9DBBC6DF2976}">
      <dsp:nvSpPr>
        <dsp:cNvPr id="0" name=""/>
        <dsp:cNvSpPr/>
      </dsp:nvSpPr>
      <dsp:spPr>
        <a:xfrm>
          <a:off x="7936023" y="619851"/>
          <a:ext cx="928122" cy="928122"/>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60" tIns="12700" rIns="72360" bIns="12700" numCol="1" spcCol="1270" anchor="ctr" anchorCtr="0">
          <a:noAutofit/>
        </a:bodyPr>
        <a:lstStyle/>
        <a:p>
          <a:pPr marL="0" lvl="0" indent="0" algn="ctr" defTabSz="2000250">
            <a:lnSpc>
              <a:spcPct val="90000"/>
            </a:lnSpc>
            <a:spcBef>
              <a:spcPct val="0"/>
            </a:spcBef>
            <a:spcAft>
              <a:spcPct val="35000"/>
            </a:spcAft>
            <a:buNone/>
          </a:pPr>
          <a:r>
            <a:rPr lang="en-US" sz="4500" kern="1200"/>
            <a:t>4</a:t>
          </a:r>
        </a:p>
      </dsp:txBody>
      <dsp:txXfrm>
        <a:off x="8071943" y="755771"/>
        <a:ext cx="656282" cy="656282"/>
      </dsp:txXfrm>
    </dsp:sp>
    <dsp:sp modelId="{97C9C31C-C53E-4143-A2DA-A9B5DA3E7E23}">
      <dsp:nvSpPr>
        <dsp:cNvPr id="0" name=""/>
        <dsp:cNvSpPr/>
      </dsp:nvSpPr>
      <dsp:spPr>
        <a:xfrm>
          <a:off x="7295176" y="3404146"/>
          <a:ext cx="220981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D2C3A-66E2-47A1-8526-C0BF07E4EED7}">
      <dsp:nvSpPr>
        <dsp:cNvPr id="0" name=""/>
        <dsp:cNvSpPr/>
      </dsp:nvSpPr>
      <dsp:spPr>
        <a:xfrm>
          <a:off x="0" y="1584"/>
          <a:ext cx="6586489" cy="1065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rgbClr val="FFFF00"/>
              </a:solidFill>
            </a:rPr>
            <a:t>Why we choose this dataset?</a:t>
          </a:r>
          <a:endParaRPr lang="en-US" sz="2400" kern="1200" dirty="0">
            <a:solidFill>
              <a:srgbClr val="FFFF00"/>
            </a:solidFill>
          </a:endParaRPr>
        </a:p>
      </dsp:txBody>
      <dsp:txXfrm>
        <a:off x="52029" y="53613"/>
        <a:ext cx="6482431" cy="961753"/>
      </dsp:txXfrm>
    </dsp:sp>
    <dsp:sp modelId="{1D8824A8-11D3-464D-B8A7-B851B9986E91}">
      <dsp:nvSpPr>
        <dsp:cNvPr id="0" name=""/>
        <dsp:cNvSpPr/>
      </dsp:nvSpPr>
      <dsp:spPr>
        <a:xfrm>
          <a:off x="0" y="1081388"/>
          <a:ext cx="6586489" cy="1065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00FF00"/>
              </a:solidFill>
            </a:rPr>
            <a:t>Performing an analysis of crime on the Boston dataset will help not only us but people living here to identify and analyze patterns in Boston’s crime incidents</a:t>
          </a:r>
          <a:r>
            <a:rPr lang="en-US" sz="1800" b="0" i="0" kern="1200" dirty="0"/>
            <a:t>. </a:t>
          </a:r>
          <a:endParaRPr lang="en-US" sz="1800" kern="1200" dirty="0"/>
        </a:p>
      </dsp:txBody>
      <dsp:txXfrm>
        <a:off x="52029" y="1133417"/>
        <a:ext cx="6482431" cy="961753"/>
      </dsp:txXfrm>
    </dsp:sp>
    <dsp:sp modelId="{76BA6B23-438C-4F48-AF5A-F08E11D20D84}">
      <dsp:nvSpPr>
        <dsp:cNvPr id="0" name=""/>
        <dsp:cNvSpPr/>
      </dsp:nvSpPr>
      <dsp:spPr>
        <a:xfrm>
          <a:off x="0" y="2134804"/>
          <a:ext cx="6586489" cy="1065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dirty="0">
              <a:solidFill>
                <a:srgbClr val="00FF00"/>
              </a:solidFill>
            </a:rPr>
            <a:t>We believe that the results of this analysis can be useful to Police Department  in how they use their resources, and to assist in identifying and recognizing   suspects</a:t>
          </a:r>
          <a:r>
            <a:rPr lang="en-US" sz="1800" b="1" i="0" kern="1200" dirty="0">
              <a:solidFill>
                <a:srgbClr val="CC0066"/>
              </a:solidFill>
            </a:rPr>
            <a:t>. </a:t>
          </a:r>
          <a:endParaRPr lang="en-US" sz="1800" b="1" kern="1200" dirty="0">
            <a:solidFill>
              <a:srgbClr val="CC0066"/>
            </a:solidFill>
          </a:endParaRPr>
        </a:p>
      </dsp:txBody>
      <dsp:txXfrm>
        <a:off x="52029" y="2186833"/>
        <a:ext cx="6482431" cy="961753"/>
      </dsp:txXfrm>
    </dsp:sp>
    <dsp:sp modelId="{DC8608AB-36A4-4D20-AFE0-CE58C64F6383}">
      <dsp:nvSpPr>
        <dsp:cNvPr id="0" name=""/>
        <dsp:cNvSpPr/>
      </dsp:nvSpPr>
      <dsp:spPr>
        <a:xfrm>
          <a:off x="0" y="3240994"/>
          <a:ext cx="6586489" cy="10658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00FF00"/>
              </a:solidFill>
              <a:latin typeface="+mn-lt"/>
            </a:rPr>
            <a:t>Never the less, it would help many foreign  people living in Boston, to better understand the city of Boston and its surrounding area.</a:t>
          </a:r>
          <a:endParaRPr lang="en-US" sz="2000" b="1" kern="1200" dirty="0">
            <a:solidFill>
              <a:srgbClr val="00FF00"/>
            </a:solidFill>
            <a:latin typeface="+mn-lt"/>
          </a:endParaRPr>
        </a:p>
      </dsp:txBody>
      <dsp:txXfrm>
        <a:off x="52029" y="3293023"/>
        <a:ext cx="6482431" cy="9617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80BA0-EFD3-42F3-B290-4B02F0231FF9}">
      <dsp:nvSpPr>
        <dsp:cNvPr id="0" name=""/>
        <dsp:cNvSpPr/>
      </dsp:nvSpPr>
      <dsp:spPr>
        <a:xfrm>
          <a:off x="0" y="4167346"/>
          <a:ext cx="6900512" cy="13678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2">
                  <a:lumMod val="25000"/>
                </a:schemeClr>
              </a:solidFill>
            </a:rPr>
            <a:t>We</a:t>
          </a:r>
          <a:r>
            <a:rPr lang="en-US" sz="2000" b="1" i="0" kern="1200" dirty="0">
              <a:solidFill>
                <a:schemeClr val="bg2">
                  <a:lumMod val="25000"/>
                </a:schemeClr>
              </a:solidFill>
            </a:rPr>
            <a:t> hope that by understanding the frequency of incidents in a neighborhood, residents can be cautious  about how they report incidents.</a:t>
          </a:r>
          <a:endParaRPr lang="en-US" sz="2000" b="1" kern="1200" dirty="0">
            <a:solidFill>
              <a:schemeClr val="bg2">
                <a:lumMod val="25000"/>
              </a:schemeClr>
            </a:solidFill>
          </a:endParaRPr>
        </a:p>
      </dsp:txBody>
      <dsp:txXfrm>
        <a:off x="0" y="4167346"/>
        <a:ext cx="6900512" cy="1367816"/>
      </dsp:txXfrm>
    </dsp:sp>
    <dsp:sp modelId="{BA06FF53-25F5-4BA6-8D42-CBDDF926FB5C}">
      <dsp:nvSpPr>
        <dsp:cNvPr id="0" name=""/>
        <dsp:cNvSpPr/>
      </dsp:nvSpPr>
      <dsp:spPr>
        <a:xfrm rot="10800000">
          <a:off x="0" y="2101917"/>
          <a:ext cx="6900512" cy="21037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dirty="0">
              <a:solidFill>
                <a:srgbClr val="CC0066"/>
              </a:solidFill>
            </a:rPr>
            <a:t>These results are not only potentially beneficial to the Police Department, but they can also be beneficial for the People living in  Boston to see and understand where and how often crime is happening in their neighborhood</a:t>
          </a:r>
          <a:r>
            <a:rPr lang="en-US" sz="1900" b="0" i="0" kern="1200" dirty="0">
              <a:solidFill>
                <a:srgbClr val="CC0066"/>
              </a:solidFill>
            </a:rPr>
            <a:t>.</a:t>
          </a:r>
          <a:endParaRPr lang="en-US" sz="1900" kern="1200" dirty="0">
            <a:solidFill>
              <a:srgbClr val="CC0066"/>
            </a:solidFill>
          </a:endParaRPr>
        </a:p>
      </dsp:txBody>
      <dsp:txXfrm rot="10800000">
        <a:off x="0" y="2101917"/>
        <a:ext cx="6900512" cy="1366922"/>
      </dsp:txXfrm>
    </dsp:sp>
    <dsp:sp modelId="{4EC69E31-A95E-4338-B3B6-7600347B24FE}">
      <dsp:nvSpPr>
        <dsp:cNvPr id="0" name=""/>
        <dsp:cNvSpPr/>
      </dsp:nvSpPr>
      <dsp:spPr>
        <a:xfrm rot="10800000">
          <a:off x="0" y="10"/>
          <a:ext cx="6900512" cy="210370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lumMod val="95000"/>
                  <a:lumOff val="5000"/>
                </a:schemeClr>
              </a:solidFill>
            </a:rPr>
            <a:t>We found out  the incidents backwards through time,  for patterns by time and location and to visually represent these results. </a:t>
          </a:r>
          <a:endParaRPr lang="en-US" sz="2000" b="1" kern="1200" dirty="0">
            <a:solidFill>
              <a:schemeClr val="tx1">
                <a:lumMod val="95000"/>
                <a:lumOff val="5000"/>
              </a:schemeClr>
            </a:solidFill>
          </a:endParaRPr>
        </a:p>
      </dsp:txBody>
      <dsp:txXfrm rot="10800000">
        <a:off x="0" y="10"/>
        <a:ext cx="6900512" cy="13669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6F929-3EFF-45FA-9FA0-6496E2120866}">
      <dsp:nvSpPr>
        <dsp:cNvPr id="0" name=""/>
        <dsp:cNvSpPr/>
      </dsp:nvSpPr>
      <dsp:spPr>
        <a:xfrm>
          <a:off x="3080" y="587032"/>
          <a:ext cx="2444055" cy="146643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 Model  </a:t>
          </a:r>
        </a:p>
      </dsp:txBody>
      <dsp:txXfrm>
        <a:off x="3080" y="587032"/>
        <a:ext cx="2444055" cy="1466433"/>
      </dsp:txXfrm>
    </dsp:sp>
    <dsp:sp modelId="{674DD534-6F8E-4CF1-A757-4B6F11F75030}">
      <dsp:nvSpPr>
        <dsp:cNvPr id="0" name=""/>
        <dsp:cNvSpPr/>
      </dsp:nvSpPr>
      <dsp:spPr>
        <a:xfrm>
          <a:off x="2691541" y="587032"/>
          <a:ext cx="2444055" cy="1466433"/>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Neural Network Model </a:t>
          </a:r>
        </a:p>
      </dsp:txBody>
      <dsp:txXfrm>
        <a:off x="2691541" y="587032"/>
        <a:ext cx="2444055" cy="1466433"/>
      </dsp:txXfrm>
    </dsp:sp>
    <dsp:sp modelId="{1030445C-07C8-45EB-9CD6-1089D4E8F043}">
      <dsp:nvSpPr>
        <dsp:cNvPr id="0" name=""/>
        <dsp:cNvSpPr/>
      </dsp:nvSpPr>
      <dsp:spPr>
        <a:xfrm>
          <a:off x="5380002" y="587032"/>
          <a:ext cx="2444055" cy="1466433"/>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K-Nearest Model  </a:t>
          </a:r>
        </a:p>
      </dsp:txBody>
      <dsp:txXfrm>
        <a:off x="5380002" y="587032"/>
        <a:ext cx="2444055" cy="1466433"/>
      </dsp:txXfrm>
    </dsp:sp>
    <dsp:sp modelId="{2742462F-1DC1-492D-8B3A-94A27508B77B}">
      <dsp:nvSpPr>
        <dsp:cNvPr id="0" name=""/>
        <dsp:cNvSpPr/>
      </dsp:nvSpPr>
      <dsp:spPr>
        <a:xfrm>
          <a:off x="8068463" y="587032"/>
          <a:ext cx="2444055" cy="1466433"/>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Decision Tree Model     </a:t>
          </a:r>
        </a:p>
      </dsp:txBody>
      <dsp:txXfrm>
        <a:off x="8068463" y="587032"/>
        <a:ext cx="2444055" cy="1466433"/>
      </dsp:txXfrm>
    </dsp:sp>
    <dsp:sp modelId="{D4CD4A2B-0AE1-4F6B-B0C9-1A0636DF7DE7}">
      <dsp:nvSpPr>
        <dsp:cNvPr id="0" name=""/>
        <dsp:cNvSpPr/>
      </dsp:nvSpPr>
      <dsp:spPr>
        <a:xfrm>
          <a:off x="1347311" y="2297871"/>
          <a:ext cx="2444055" cy="1466433"/>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Naïve Bayes Model  </a:t>
          </a:r>
        </a:p>
      </dsp:txBody>
      <dsp:txXfrm>
        <a:off x="1347311" y="2297871"/>
        <a:ext cx="2444055" cy="1466433"/>
      </dsp:txXfrm>
    </dsp:sp>
    <dsp:sp modelId="{FC4E4D04-F3B0-4962-8F26-873DBF76A12D}">
      <dsp:nvSpPr>
        <dsp:cNvPr id="0" name=""/>
        <dsp:cNvSpPr/>
      </dsp:nvSpPr>
      <dsp:spPr>
        <a:xfrm>
          <a:off x="4035772" y="2297871"/>
          <a:ext cx="2444055" cy="1466433"/>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Kernel SVM Model </a:t>
          </a:r>
        </a:p>
      </dsp:txBody>
      <dsp:txXfrm>
        <a:off x="4035772" y="2297871"/>
        <a:ext cx="2444055" cy="1466433"/>
      </dsp:txXfrm>
    </dsp:sp>
    <dsp:sp modelId="{0E8CAF9E-7550-496D-9801-E9AEB2ADE486}">
      <dsp:nvSpPr>
        <dsp:cNvPr id="0" name=""/>
        <dsp:cNvSpPr/>
      </dsp:nvSpPr>
      <dsp:spPr>
        <a:xfrm>
          <a:off x="6724233" y="2297871"/>
          <a:ext cx="2444055" cy="1466433"/>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Support Vector Machine Model</a:t>
          </a:r>
        </a:p>
      </dsp:txBody>
      <dsp:txXfrm>
        <a:off x="6724233" y="2297871"/>
        <a:ext cx="2444055" cy="14664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17EF7-972B-417E-8CEA-ADB51A422EA7}">
      <dsp:nvSpPr>
        <dsp:cNvPr id="0" name=""/>
        <dsp:cNvSpPr/>
      </dsp:nvSpPr>
      <dsp:spPr>
        <a:xfrm>
          <a:off x="0" y="94793"/>
          <a:ext cx="6784259" cy="17491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We would like to predict crime locations and type of crime occurring in that specific location</a:t>
          </a:r>
          <a:r>
            <a:rPr lang="en-US" sz="2600" kern="1200" dirty="0"/>
            <a:t>.</a:t>
          </a:r>
        </a:p>
      </dsp:txBody>
      <dsp:txXfrm>
        <a:off x="85386" y="180179"/>
        <a:ext cx="6613487" cy="1578378"/>
      </dsp:txXfrm>
    </dsp:sp>
    <dsp:sp modelId="{122DDF68-B0FF-4616-979D-A3A262C59CA5}">
      <dsp:nvSpPr>
        <dsp:cNvPr id="0" name=""/>
        <dsp:cNvSpPr/>
      </dsp:nvSpPr>
      <dsp:spPr>
        <a:xfrm>
          <a:off x="0" y="2031143"/>
          <a:ext cx="6784259" cy="17491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For this we would like to correlate external geographic information such as popular communities, demographics and census information</a:t>
          </a:r>
          <a:r>
            <a:rPr lang="en-US" sz="2600" kern="1200" dirty="0"/>
            <a:t>.</a:t>
          </a:r>
        </a:p>
      </dsp:txBody>
      <dsp:txXfrm>
        <a:off x="85386" y="2116529"/>
        <a:ext cx="6613487" cy="15783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C3D1-C2D9-4BB2-B71E-CE6906556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6CA601-1DA1-47E9-AE43-CDAA815D4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4392B8-EB86-41ED-825A-5F6D15BF2642}"/>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5" name="Footer Placeholder 4">
            <a:extLst>
              <a:ext uri="{FF2B5EF4-FFF2-40B4-BE49-F238E27FC236}">
                <a16:creationId xmlns:a16="http://schemas.microsoft.com/office/drawing/2014/main" id="{11155898-5F2C-4AB7-A6C9-602E8111A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CBB8C-A49C-41F1-A2A6-042155D72A1F}"/>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32798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487B-1808-4087-99C9-786AC6657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C237E-6E9D-491E-B861-74E30C1188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26D54-B4A5-4606-954A-BE7E2D6EA15C}"/>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5" name="Footer Placeholder 4">
            <a:extLst>
              <a:ext uri="{FF2B5EF4-FFF2-40B4-BE49-F238E27FC236}">
                <a16:creationId xmlns:a16="http://schemas.microsoft.com/office/drawing/2014/main" id="{24CE3455-093F-4138-9923-8452B9BD5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1D310-1394-425E-BB2D-9E2275171C1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3071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74365-A784-48F6-9C85-2EE54DEAB5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DD8B13-70C2-4F88-BF23-DE21621E49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0B8E0-C5D9-4F00-AFC2-86118596478C}"/>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5" name="Footer Placeholder 4">
            <a:extLst>
              <a:ext uri="{FF2B5EF4-FFF2-40B4-BE49-F238E27FC236}">
                <a16:creationId xmlns:a16="http://schemas.microsoft.com/office/drawing/2014/main" id="{68C03234-8F32-45D7-B4AB-CA4804A39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D2720-0F5B-4372-9687-B619E135511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950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9B27-C9E8-4F94-BD1D-98E992B4F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49F8A7-91D1-4803-94A9-14D595EC3F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0D935-1E8B-4D18-B5AF-B02164B84BEA}"/>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5" name="Footer Placeholder 4">
            <a:extLst>
              <a:ext uri="{FF2B5EF4-FFF2-40B4-BE49-F238E27FC236}">
                <a16:creationId xmlns:a16="http://schemas.microsoft.com/office/drawing/2014/main" id="{286687D8-553A-4767-897B-6336DF8B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8A457-C465-46C2-9604-57B15BB1BFF7}"/>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5343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B0A6-F06F-4508-994E-8FCE1B37D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DDB59B-FB2C-49CA-92DA-E50BC8A682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EF2877-05AC-4C30-9047-EF6CD22B4402}"/>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5" name="Footer Placeholder 4">
            <a:extLst>
              <a:ext uri="{FF2B5EF4-FFF2-40B4-BE49-F238E27FC236}">
                <a16:creationId xmlns:a16="http://schemas.microsoft.com/office/drawing/2014/main" id="{6595B9EA-381D-4180-8908-C5D326F7C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AE9DF-B65E-4111-9CCA-302B977BB27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02934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DEBA-035B-4737-BE21-940BEFDF5C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19BF3-AA88-4BDF-954A-477E3EB342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4CFF6-F736-48DE-8EC5-05DA3472D6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F8DC85-A0D2-4241-8E5A-7869F73C8452}"/>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6" name="Footer Placeholder 5">
            <a:extLst>
              <a:ext uri="{FF2B5EF4-FFF2-40B4-BE49-F238E27FC236}">
                <a16:creationId xmlns:a16="http://schemas.microsoft.com/office/drawing/2014/main" id="{22513F3E-D9B0-45AA-A6E3-982EDA91B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F9F26-DD89-4D12-AEE4-129082543BB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54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C258-296F-41B7-94D1-C8A3FDC151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7FCB01-58E3-4027-8685-323856C00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33309C-6D07-42AE-A14B-4D3086B044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6337BB-6523-4805-9540-07C93D6D5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EE8C4F-01C1-4233-84E2-F5367F28F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B7462-372A-4830-9621-51179D842C31}"/>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8" name="Footer Placeholder 7">
            <a:extLst>
              <a:ext uri="{FF2B5EF4-FFF2-40B4-BE49-F238E27FC236}">
                <a16:creationId xmlns:a16="http://schemas.microsoft.com/office/drawing/2014/main" id="{A6794E00-FAB9-4C56-A076-0364C7DABE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DAFB84-F14E-4C00-B8B7-2969734F2D8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67941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7B13-8273-4C26-9FE8-5B4794B2E6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010C99-5703-4728-ABCE-F41ADDD2B4AB}"/>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4" name="Footer Placeholder 3">
            <a:extLst>
              <a:ext uri="{FF2B5EF4-FFF2-40B4-BE49-F238E27FC236}">
                <a16:creationId xmlns:a16="http://schemas.microsoft.com/office/drawing/2014/main" id="{08A545D4-FC0D-40EB-9A07-770E557158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906EE9-809B-4F8C-945D-D793E1B18B3D}"/>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251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F1F726-3C38-4D54-B060-BC6B73006A80}"/>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3" name="Footer Placeholder 2">
            <a:extLst>
              <a:ext uri="{FF2B5EF4-FFF2-40B4-BE49-F238E27FC236}">
                <a16:creationId xmlns:a16="http://schemas.microsoft.com/office/drawing/2014/main" id="{695E3B84-237C-44EA-8F0F-3DED97311B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CD1015-3842-4FA9-8257-8E1EB4BFA499}"/>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00720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4227-8FC2-48E9-8DDC-6928950D2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1478E7-1EAD-4304-9F0E-590FA5DCA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82A5F-DF27-4540-AC43-69C979333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C2D98-AA33-4A2E-8B52-17F1258CAD68}"/>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6" name="Footer Placeholder 5">
            <a:extLst>
              <a:ext uri="{FF2B5EF4-FFF2-40B4-BE49-F238E27FC236}">
                <a16:creationId xmlns:a16="http://schemas.microsoft.com/office/drawing/2014/main" id="{D535B56B-05BE-47CD-9C5C-327B7F9A7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A533F-A782-4289-8F04-EE7E4C06BA52}"/>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2186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B642-EB66-45F4-A78D-F56575870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9A10D-FB46-4742-95A9-C81B25267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D0ABF3-A9FE-4278-BEB5-868B956BF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B33F-4740-4A87-B785-537AC556DC78}"/>
              </a:ext>
            </a:extLst>
          </p:cNvPr>
          <p:cNvSpPr>
            <a:spLocks noGrp="1"/>
          </p:cNvSpPr>
          <p:nvPr>
            <p:ph type="dt" sz="half" idx="10"/>
          </p:nvPr>
        </p:nvSpPr>
        <p:spPr/>
        <p:txBody>
          <a:bodyPr/>
          <a:lstStyle/>
          <a:p>
            <a:fld id="{76969C88-B244-455D-A017-012B25B1ACDD}" type="datetimeFigureOut">
              <a:rPr lang="en-US" smtClean="0"/>
              <a:t>2/22/2021</a:t>
            </a:fld>
            <a:endParaRPr lang="en-US"/>
          </a:p>
        </p:txBody>
      </p:sp>
      <p:sp>
        <p:nvSpPr>
          <p:cNvPr id="6" name="Footer Placeholder 5">
            <a:extLst>
              <a:ext uri="{FF2B5EF4-FFF2-40B4-BE49-F238E27FC236}">
                <a16:creationId xmlns:a16="http://schemas.microsoft.com/office/drawing/2014/main" id="{B4A116F3-5C9F-4F15-94BD-FAD806477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940EF-F6F6-43D4-BB1B-42020A4493B0}"/>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309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F0CEF2-1810-4F6E-8DE9-8A3610025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0C98CA-B138-4429-B714-B376DA957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5BF7-A7F3-44D3-B2C4-F36F79C5E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69C88-B244-455D-A017-012B25B1ACDD}" type="datetimeFigureOut">
              <a:rPr lang="en-US" smtClean="0"/>
              <a:pPr/>
              <a:t>2/22/2021</a:t>
            </a:fld>
            <a:endParaRPr lang="en-US"/>
          </a:p>
        </p:txBody>
      </p:sp>
      <p:sp>
        <p:nvSpPr>
          <p:cNvPr id="5" name="Footer Placeholder 4">
            <a:extLst>
              <a:ext uri="{FF2B5EF4-FFF2-40B4-BE49-F238E27FC236}">
                <a16:creationId xmlns:a16="http://schemas.microsoft.com/office/drawing/2014/main" id="{562B4D12-F7A9-4CBE-9F5A-90BE905165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FDAFEBD-F82E-41EC-A8F2-AE7B691652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46428352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5.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38177C61-E199-4BAB-B137-EA81BB45345D}"/>
              </a:ext>
            </a:extLst>
          </p:cNvPr>
          <p:cNvPicPr>
            <a:picLocks noChangeAspect="1"/>
          </p:cNvPicPr>
          <p:nvPr/>
        </p:nvPicPr>
        <p:blipFill rotWithShape="1">
          <a:blip r:embed="rId2"/>
          <a:srcRect t="3981" b="6019"/>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2B6D4-3F3E-4199-9F73-EA88991310B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00FF00"/>
                </a:solidFill>
              </a:rPr>
              <a:t>DS-670(CAPSTONE:BIG DATA AND BUSINESS ANALYTICS)</a:t>
            </a:r>
          </a:p>
        </p:txBody>
      </p:sp>
      <p:sp>
        <p:nvSpPr>
          <p:cNvPr id="3" name="Content Placeholder 2">
            <a:extLst>
              <a:ext uri="{FF2B5EF4-FFF2-40B4-BE49-F238E27FC236}">
                <a16:creationId xmlns:a16="http://schemas.microsoft.com/office/drawing/2014/main" id="{9ABBAFD5-F9F7-4E66-B79C-0D2E2CC1224A}"/>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dirty="0">
                <a:solidFill>
                  <a:srgbClr val="FFFFFF"/>
                </a:solidFill>
              </a:rPr>
              <a:t>      </a:t>
            </a:r>
            <a:r>
              <a:rPr lang="en-US" sz="4400" b="1" dirty="0">
                <a:solidFill>
                  <a:srgbClr val="6666FF"/>
                </a:solidFill>
              </a:rPr>
              <a:t>JYOTHSNA</a:t>
            </a:r>
          </a:p>
        </p:txBody>
      </p:sp>
    </p:spTree>
    <p:extLst>
      <p:ext uri="{BB962C8B-B14F-4D97-AF65-F5344CB8AC3E}">
        <p14:creationId xmlns:p14="http://schemas.microsoft.com/office/powerpoint/2010/main" val="86311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491ADF7-0E9B-42BA-A54A-7CEBD506BBD1}"/>
              </a:ext>
            </a:extLst>
          </p:cNvPr>
          <p:cNvPicPr>
            <a:picLocks noGrp="1" noChangeAspect="1"/>
          </p:cNvPicPr>
          <p:nvPr>
            <p:ph idx="1"/>
          </p:nvPr>
        </p:nvPicPr>
        <p:blipFill rotWithShape="1">
          <a:blip r:embed="rId2"/>
          <a:srcRect b="19"/>
          <a:stretch/>
        </p:blipFill>
        <p:spPr>
          <a:xfrm>
            <a:off x="-1504" y="0"/>
            <a:ext cx="12191980" cy="6856718"/>
          </a:xfrm>
          <a:prstGeom prst="rect">
            <a:avLst/>
          </a:prstGeom>
        </p:spPr>
      </p:pic>
    </p:spTree>
    <p:extLst>
      <p:ext uri="{BB962C8B-B14F-4D97-AF65-F5344CB8AC3E}">
        <p14:creationId xmlns:p14="http://schemas.microsoft.com/office/powerpoint/2010/main" val="2102517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6838164C-4C04-464F-BDDF-C95986B27D75}"/>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81175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4AADB97-7F56-4482-BA22-404A7710798E}"/>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         </a:t>
            </a:r>
            <a:r>
              <a:rPr lang="en-US" sz="4000" b="1" dirty="0">
                <a:solidFill>
                  <a:srgbClr val="FFFFFF"/>
                </a:solidFill>
                <a:highlight>
                  <a:srgbClr val="CC00FF"/>
                </a:highlight>
                <a:latin typeface="+mn-lt"/>
              </a:rPr>
              <a:t>Introduction</a:t>
            </a:r>
          </a:p>
        </p:txBody>
      </p:sp>
      <p:sp>
        <p:nvSpPr>
          <p:cNvPr id="3" name="Content Placeholder 2">
            <a:extLst>
              <a:ext uri="{FF2B5EF4-FFF2-40B4-BE49-F238E27FC236}">
                <a16:creationId xmlns:a16="http://schemas.microsoft.com/office/drawing/2014/main" id="{BEA4B169-74BC-408E-98B4-B442611A12B0}"/>
              </a:ext>
            </a:extLst>
          </p:cNvPr>
          <p:cNvSpPr>
            <a:spLocks noGrp="1"/>
          </p:cNvSpPr>
          <p:nvPr>
            <p:ph idx="1"/>
          </p:nvPr>
        </p:nvSpPr>
        <p:spPr>
          <a:xfrm>
            <a:off x="1367624" y="2490436"/>
            <a:ext cx="9708995" cy="3567173"/>
          </a:xfrm>
        </p:spPr>
        <p:txBody>
          <a:bodyPr anchor="ctr">
            <a:normAutofit/>
          </a:bodyPr>
          <a:lstStyle/>
          <a:p>
            <a:endParaRPr lang="en-US" sz="2200" dirty="0"/>
          </a:p>
          <a:p>
            <a:r>
              <a:rPr lang="en-US" sz="2000" dirty="0"/>
              <a:t>This EDA looks at crime incident reports in the city of Boston  provided by Boston Police Department(BPD)from June 2015 to till date to document the initial details surrounding an incident to which BDP officers respond.</a:t>
            </a:r>
          </a:p>
          <a:p>
            <a:r>
              <a:rPr lang="en-US" sz="2000" dirty="0"/>
              <a:t>This is a dataset containing records from the new crime incident report system, which includes a reduced set of fields focused on capturing the type of incident as well as when and where it occurred. </a:t>
            </a:r>
          </a:p>
          <a:p>
            <a:r>
              <a:rPr lang="en-US" sz="2000" dirty="0"/>
              <a:t>The data is originally provided by Boston's Gov Website. Records in the new system begin in June 2015</a:t>
            </a:r>
          </a:p>
          <a:p>
            <a:endParaRPr lang="en-US" sz="2200" dirty="0"/>
          </a:p>
        </p:txBody>
      </p:sp>
    </p:spTree>
    <p:extLst>
      <p:ext uri="{BB962C8B-B14F-4D97-AF65-F5344CB8AC3E}">
        <p14:creationId xmlns:p14="http://schemas.microsoft.com/office/powerpoint/2010/main" val="249554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E76DC22-1BE6-4458-8360-35DF7AEBF817}"/>
              </a:ext>
            </a:extLst>
          </p:cNvPr>
          <p:cNvSpPr>
            <a:spLocks noGrp="1"/>
          </p:cNvSpPr>
          <p:nvPr>
            <p:ph type="title"/>
          </p:nvPr>
        </p:nvSpPr>
        <p:spPr>
          <a:xfrm>
            <a:off x="1098469" y="885652"/>
            <a:ext cx="3195215" cy="2754194"/>
          </a:xfrm>
        </p:spPr>
        <p:txBody>
          <a:bodyPr>
            <a:normAutofit/>
          </a:bodyPr>
          <a:lstStyle/>
          <a:p>
            <a:r>
              <a:rPr lang="en-US" b="1" dirty="0">
                <a:solidFill>
                  <a:srgbClr val="FFFFFF"/>
                </a:solidFill>
                <a:latin typeface="+mn-lt"/>
              </a:rPr>
              <a:t>        </a:t>
            </a:r>
            <a:r>
              <a:rPr lang="en-US" sz="4000" b="1" dirty="0">
                <a:solidFill>
                  <a:srgbClr val="FFFFFF"/>
                </a:solidFill>
                <a:highlight>
                  <a:srgbClr val="CC00FF"/>
                </a:highlight>
                <a:latin typeface="+mn-lt"/>
              </a:rPr>
              <a:t>Literature Analysis</a:t>
            </a:r>
          </a:p>
        </p:txBody>
      </p:sp>
      <p:sp>
        <p:nvSpPr>
          <p:cNvPr id="3" name="Content Placeholder 2">
            <a:extLst>
              <a:ext uri="{FF2B5EF4-FFF2-40B4-BE49-F238E27FC236}">
                <a16:creationId xmlns:a16="http://schemas.microsoft.com/office/drawing/2014/main" id="{437C8123-6918-4DDD-965F-0D06A6150133}"/>
              </a:ext>
            </a:extLst>
          </p:cNvPr>
          <p:cNvSpPr>
            <a:spLocks noGrp="1"/>
          </p:cNvSpPr>
          <p:nvPr>
            <p:ph idx="1"/>
          </p:nvPr>
        </p:nvSpPr>
        <p:spPr>
          <a:xfrm>
            <a:off x="4978708" y="310718"/>
            <a:ext cx="6525220" cy="5707847"/>
          </a:xfrm>
        </p:spPr>
        <p:txBody>
          <a:bodyPr anchor="ctr">
            <a:noAutofit/>
          </a:bodyPr>
          <a:lstStyle/>
          <a:p>
            <a:r>
              <a:rPr lang="en-US" sz="1600" dirty="0"/>
              <a:t>We started analysing this project in view of how safe Boston is when compared to other cities around in the united states. According to recent studies published as of today </a:t>
            </a:r>
            <a:r>
              <a:rPr lang="en-US" sz="1600" i="0" dirty="0">
                <a:effectLst/>
              </a:rPr>
              <a:t>Boston seems to get better year after year. </a:t>
            </a:r>
          </a:p>
          <a:p>
            <a:r>
              <a:rPr lang="en-US" sz="1600" i="0" dirty="0">
                <a:effectLst/>
              </a:rPr>
              <a:t>Vision Zero Boston is Cities commitment to focus the City’s resources on proven strategies to eliminate fatal and serious traffic crashes in the City by 2030, </a:t>
            </a:r>
          </a:p>
          <a:p>
            <a:r>
              <a:rPr lang="en-US" sz="1600" i="0" dirty="0">
                <a:effectLst/>
              </a:rPr>
              <a:t>Beantown’s incidence of rape (39 per 100,000, putting it third on the list of cities in the survey) and assault (483 per 100,000, fifth on the list of cities in the survey) [external data Source] it might seem like a surprisingly dangerous big city.</a:t>
            </a:r>
          </a:p>
          <a:p>
            <a:r>
              <a:rPr lang="en-US" sz="1600" i="0" dirty="0">
                <a:effectLst/>
              </a:rPr>
              <a:t>The city also has the second-lowest incidence of vehicle theft at a rate of 258 per 100,000 and fares well on the other crimes rates.</a:t>
            </a:r>
          </a:p>
          <a:p>
            <a:r>
              <a:rPr lang="en-US" sz="1600" i="0" dirty="0">
                <a:effectLst/>
              </a:rPr>
              <a:t>Is it true to say that Boston was more violent than New York and Seattle, but less violent than Chicago and Las Vegas, according to numbers from the FBI, based on crimes committed back in 2015</a:t>
            </a:r>
          </a:p>
          <a:p>
            <a:r>
              <a:rPr lang="en-US" sz="1600" i="0" dirty="0">
                <a:effectLst/>
              </a:rPr>
              <a:t>After digging up and analysing the data what we found out that in recent numbers from the Boston Police Department, or BPD, show that violent crime, as well as property crime, has continued to drop, and has been steadily dropping for past years.</a:t>
            </a:r>
          </a:p>
          <a:p>
            <a:r>
              <a:rPr lang="en-US" sz="1600" i="0" dirty="0">
                <a:effectLst/>
              </a:rPr>
              <a:t>We have successfully done analysis which covers crime map based on Streets,Districts and robberies, as well as property crimes such as burglaries, auto thefts, larcenies for data of date  and locations where medical assistance is needed between August 2015 till today. </a:t>
            </a:r>
            <a:endParaRPr lang="en-US" sz="1600" dirty="0"/>
          </a:p>
        </p:txBody>
      </p:sp>
    </p:spTree>
    <p:extLst>
      <p:ext uri="{BB962C8B-B14F-4D97-AF65-F5344CB8AC3E}">
        <p14:creationId xmlns:p14="http://schemas.microsoft.com/office/powerpoint/2010/main" val="129782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30237EC-A493-4057-A69F-8F08C8961D8A}"/>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highlight>
                  <a:srgbClr val="CC00FF"/>
                </a:highlight>
                <a:latin typeface="+mn-lt"/>
              </a:rPr>
              <a:t>Steps followed for Data Preprocessing</a:t>
            </a:r>
          </a:p>
        </p:txBody>
      </p:sp>
      <p:sp>
        <p:nvSpPr>
          <p:cNvPr id="3" name="Content Placeholder 2">
            <a:extLst>
              <a:ext uri="{FF2B5EF4-FFF2-40B4-BE49-F238E27FC236}">
                <a16:creationId xmlns:a16="http://schemas.microsoft.com/office/drawing/2014/main" id="{84BA5DF1-6819-4421-BDB4-06D0D0FA7F2F}"/>
              </a:ext>
            </a:extLst>
          </p:cNvPr>
          <p:cNvSpPr>
            <a:spLocks noGrp="1"/>
          </p:cNvSpPr>
          <p:nvPr>
            <p:ph idx="1"/>
          </p:nvPr>
        </p:nvSpPr>
        <p:spPr>
          <a:xfrm>
            <a:off x="1367624" y="2490436"/>
            <a:ext cx="9708995" cy="3567173"/>
          </a:xfrm>
        </p:spPr>
        <p:txBody>
          <a:bodyPr anchor="ctr">
            <a:normAutofit/>
          </a:bodyPr>
          <a:lstStyle/>
          <a:p>
            <a:r>
              <a:rPr lang="en-US" sz="2000" dirty="0"/>
              <a:t>Data Preparation and Importing Datasets</a:t>
            </a:r>
          </a:p>
          <a:p>
            <a:r>
              <a:rPr lang="en-US" sz="2000" dirty="0"/>
              <a:t>Importing necessary Libraries</a:t>
            </a:r>
          </a:p>
          <a:p>
            <a:r>
              <a:rPr lang="en-US" sz="2000" dirty="0"/>
              <a:t>Statistical Analysis Exploration</a:t>
            </a:r>
          </a:p>
          <a:p>
            <a:r>
              <a:rPr lang="en-US" sz="2000" dirty="0"/>
              <a:t>Missing Data Analysis</a:t>
            </a:r>
          </a:p>
          <a:p>
            <a:r>
              <a:rPr lang="en-US" sz="2000" dirty="0"/>
              <a:t>Glimpses of Incidents Year/Month/Day wise</a:t>
            </a:r>
          </a:p>
          <a:p>
            <a:r>
              <a:rPr lang="en-US" sz="2000" dirty="0"/>
              <a:t>Plotting the Graphs</a:t>
            </a:r>
          </a:p>
          <a:p>
            <a:pPr marL="0" indent="0">
              <a:buNone/>
            </a:pPr>
            <a:endParaRPr lang="en-US" sz="2000" dirty="0"/>
          </a:p>
          <a:p>
            <a:endParaRPr lang="en-US" sz="2400" dirty="0"/>
          </a:p>
        </p:txBody>
      </p:sp>
    </p:spTree>
    <p:extLst>
      <p:ext uri="{BB962C8B-B14F-4D97-AF65-F5344CB8AC3E}">
        <p14:creationId xmlns:p14="http://schemas.microsoft.com/office/powerpoint/2010/main" val="307239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5E64194-E93E-4B90-B1A1-34FB557B165F}"/>
              </a:ext>
            </a:extLst>
          </p:cNvPr>
          <p:cNvSpPr>
            <a:spLocks noGrp="1"/>
          </p:cNvSpPr>
          <p:nvPr>
            <p:ph type="title"/>
          </p:nvPr>
        </p:nvSpPr>
        <p:spPr>
          <a:xfrm>
            <a:off x="1353666" y="759805"/>
            <a:ext cx="10000133" cy="1325563"/>
          </a:xfrm>
        </p:spPr>
        <p:txBody>
          <a:bodyPr>
            <a:normAutofit/>
          </a:bodyPr>
          <a:lstStyle/>
          <a:p>
            <a:r>
              <a:rPr lang="en-US" sz="4000" b="1" dirty="0">
                <a:solidFill>
                  <a:srgbClr val="FFFFFF"/>
                </a:solidFill>
                <a:highlight>
                  <a:srgbClr val="CC00FF"/>
                </a:highlight>
                <a:latin typeface="+mn-lt"/>
              </a:rPr>
              <a:t>Python Libraries and  Tools Used</a:t>
            </a:r>
          </a:p>
        </p:txBody>
      </p:sp>
      <p:graphicFrame>
        <p:nvGraphicFramePr>
          <p:cNvPr id="5" name="Content Placeholder 2">
            <a:extLst>
              <a:ext uri="{FF2B5EF4-FFF2-40B4-BE49-F238E27FC236}">
                <a16:creationId xmlns:a16="http://schemas.microsoft.com/office/drawing/2014/main" id="{6EE53473-FCDB-4F99-8570-40535318E445}"/>
              </a:ext>
            </a:extLst>
          </p:cNvPr>
          <p:cNvGraphicFramePr>
            <a:graphicFrameLocks noGrp="1"/>
          </p:cNvGraphicFramePr>
          <p:nvPr>
            <p:ph idx="1"/>
            <p:extLst>
              <p:ext uri="{D42A27DB-BD31-4B8C-83A1-F6EECF244321}">
                <p14:modId xmlns:p14="http://schemas.microsoft.com/office/powerpoint/2010/main" val="3434277541"/>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949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C6A3F23-7874-49A0-81E8-05B752A0DAE5}"/>
              </a:ext>
            </a:extLst>
          </p:cNvPr>
          <p:cNvSpPr>
            <a:spLocks noGrp="1"/>
          </p:cNvSpPr>
          <p:nvPr>
            <p:ph type="title"/>
          </p:nvPr>
        </p:nvSpPr>
        <p:spPr>
          <a:xfrm>
            <a:off x="1353666" y="759805"/>
            <a:ext cx="10000133" cy="1325563"/>
          </a:xfrm>
        </p:spPr>
        <p:txBody>
          <a:bodyPr>
            <a:normAutofit/>
          </a:bodyPr>
          <a:lstStyle/>
          <a:p>
            <a:r>
              <a:rPr lang="en-US" sz="4000" b="1" dirty="0">
                <a:solidFill>
                  <a:srgbClr val="FFFFFF"/>
                </a:solidFill>
                <a:highlight>
                  <a:srgbClr val="CC00FF"/>
                </a:highlight>
                <a:latin typeface="+mn-lt"/>
              </a:rPr>
              <a:t>Data Cleaning Process </a:t>
            </a:r>
          </a:p>
        </p:txBody>
      </p:sp>
      <p:graphicFrame>
        <p:nvGraphicFramePr>
          <p:cNvPr id="5" name="Content Placeholder 2">
            <a:extLst>
              <a:ext uri="{FF2B5EF4-FFF2-40B4-BE49-F238E27FC236}">
                <a16:creationId xmlns:a16="http://schemas.microsoft.com/office/drawing/2014/main" id="{FE09E6A9-FE3A-440A-893A-9E37C74997D7}"/>
              </a:ext>
            </a:extLst>
          </p:cNvPr>
          <p:cNvGraphicFramePr>
            <a:graphicFrameLocks noGrp="1"/>
          </p:cNvGraphicFramePr>
          <p:nvPr>
            <p:ph idx="1"/>
            <p:extLst>
              <p:ext uri="{D42A27DB-BD31-4B8C-83A1-F6EECF244321}">
                <p14:modId xmlns:p14="http://schemas.microsoft.com/office/powerpoint/2010/main" val="3856383111"/>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2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815-9D2B-452C-9725-B907827138CC}"/>
              </a:ext>
            </a:extLst>
          </p:cNvPr>
          <p:cNvSpPr>
            <a:spLocks noGrp="1"/>
          </p:cNvSpPr>
          <p:nvPr>
            <p:ph type="title"/>
          </p:nvPr>
        </p:nvSpPr>
        <p:spPr/>
        <p:txBody>
          <a:bodyPr>
            <a:normAutofit/>
          </a:bodyPr>
          <a:lstStyle/>
          <a:p>
            <a:r>
              <a:rPr lang="en-US" sz="4000" b="1" dirty="0">
                <a:highlight>
                  <a:srgbClr val="CC00FF"/>
                </a:highlight>
              </a:rPr>
              <a:t>What is the percentage of Null values?</a:t>
            </a:r>
          </a:p>
        </p:txBody>
      </p:sp>
      <p:pic>
        <p:nvPicPr>
          <p:cNvPr id="5" name="Content Placeholder 4">
            <a:extLst>
              <a:ext uri="{FF2B5EF4-FFF2-40B4-BE49-F238E27FC236}">
                <a16:creationId xmlns:a16="http://schemas.microsoft.com/office/drawing/2014/main" id="{BB7B211A-1D0E-4DB5-B16E-5F3E35C44934}"/>
              </a:ext>
            </a:extLst>
          </p:cNvPr>
          <p:cNvPicPr>
            <a:picLocks noGrp="1" noChangeAspect="1"/>
          </p:cNvPicPr>
          <p:nvPr>
            <p:ph idx="1"/>
          </p:nvPr>
        </p:nvPicPr>
        <p:blipFill rotWithShape="1">
          <a:blip r:embed="rId2"/>
          <a:srcRect l="8497" t="48172" r="49811" b="14469"/>
          <a:stretch/>
        </p:blipFill>
        <p:spPr>
          <a:xfrm>
            <a:off x="499746" y="1912619"/>
            <a:ext cx="5110479" cy="3032761"/>
          </a:xfrm>
        </p:spPr>
      </p:pic>
      <p:sp>
        <p:nvSpPr>
          <p:cNvPr id="7" name="TextBox 6">
            <a:extLst>
              <a:ext uri="{FF2B5EF4-FFF2-40B4-BE49-F238E27FC236}">
                <a16:creationId xmlns:a16="http://schemas.microsoft.com/office/drawing/2014/main" id="{91335AB1-6ECB-452C-AE17-256CCE2CE2B8}"/>
              </a:ext>
            </a:extLst>
          </p:cNvPr>
          <p:cNvSpPr txBox="1"/>
          <p:nvPr/>
        </p:nvSpPr>
        <p:spPr>
          <a:xfrm>
            <a:off x="4743448" y="2219325"/>
            <a:ext cx="7448552" cy="4524315"/>
          </a:xfrm>
          <a:prstGeom prst="rect">
            <a:avLst/>
          </a:prstGeom>
          <a:noFill/>
        </p:spPr>
        <p:txBody>
          <a:bodyPr wrap="square">
            <a:spAutoFit/>
          </a:bodyPr>
          <a:lstStyle/>
          <a:p>
            <a:pPr marL="285750" indent="-285750">
              <a:buFont typeface="Arial" panose="020B0604020202020204" pitchFamily="34" charset="0"/>
              <a:buChar char="•"/>
            </a:pPr>
            <a:r>
              <a:rPr lang="en-US" dirty="0"/>
              <a:t>The percentage of null values for UCR_PART is %0.78</a:t>
            </a:r>
          </a:p>
          <a:p>
            <a:pPr marL="285750" indent="-285750">
              <a:buFont typeface="Arial" panose="020B0604020202020204" pitchFamily="34" charset="0"/>
              <a:buChar char="•"/>
            </a:pPr>
            <a:r>
              <a:rPr lang="en-US" dirty="0"/>
              <a:t>The percentage of null values for OFFENSE CODE GROUP is %0.78</a:t>
            </a:r>
          </a:p>
          <a:p>
            <a:pPr marL="285750" indent="-285750">
              <a:buFont typeface="Arial" panose="020B0604020202020204" pitchFamily="34" charset="0"/>
              <a:buChar char="•"/>
            </a:pPr>
            <a:r>
              <a:rPr lang="en-US" dirty="0"/>
              <a:t>The percentage of null values for SHOOTING is %0.21</a:t>
            </a:r>
          </a:p>
          <a:p>
            <a:pPr marL="285750" indent="-285750">
              <a:buFont typeface="Arial" panose="020B0604020202020204" pitchFamily="34" charset="0"/>
              <a:buChar char="•"/>
            </a:pPr>
            <a:r>
              <a:rPr lang="en-US" dirty="0"/>
              <a:t>The percentage of null values for STREET is %0.07</a:t>
            </a:r>
          </a:p>
          <a:p>
            <a:pPr marL="285750" indent="-285750">
              <a:buFont typeface="Arial" panose="020B0604020202020204" pitchFamily="34" charset="0"/>
              <a:buChar char="•"/>
            </a:pPr>
            <a:r>
              <a:rPr lang="en-US" dirty="0"/>
              <a:t>The percentage of null values for LONG is %0.03</a:t>
            </a:r>
          </a:p>
          <a:p>
            <a:pPr marL="285750" indent="-285750">
              <a:buFont typeface="Arial" panose="020B0604020202020204" pitchFamily="34" charset="0"/>
              <a:buChar char="•"/>
            </a:pPr>
            <a:r>
              <a:rPr lang="en-US" dirty="0"/>
              <a:t>The percentage of null values for Lat is %0</a:t>
            </a:r>
          </a:p>
          <a:p>
            <a:pPr marL="285750" indent="-285750">
              <a:buFont typeface="Arial" panose="020B0604020202020204" pitchFamily="34" charset="0"/>
              <a:buChar char="•"/>
            </a:pPr>
            <a:r>
              <a:rPr lang="en-US" dirty="0"/>
              <a:t>The percentage of null values for location is %0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there are less percentage of null values, we have dropped these values as this is not going to affect my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9730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BBE6-EE9E-460F-9978-F0208006ACC0}"/>
              </a:ext>
            </a:extLst>
          </p:cNvPr>
          <p:cNvSpPr>
            <a:spLocks noGrp="1"/>
          </p:cNvSpPr>
          <p:nvPr>
            <p:ph type="title"/>
          </p:nvPr>
        </p:nvSpPr>
        <p:spPr/>
        <p:txBody>
          <a:bodyPr>
            <a:normAutofit/>
          </a:bodyPr>
          <a:lstStyle/>
          <a:p>
            <a:r>
              <a:rPr lang="en-US" sz="4000" b="1" dirty="0">
                <a:highlight>
                  <a:srgbClr val="CC00FF"/>
                </a:highlight>
              </a:rPr>
              <a:t>Dropping Duplicate and  NA Values</a:t>
            </a:r>
          </a:p>
        </p:txBody>
      </p:sp>
      <p:sp>
        <p:nvSpPr>
          <p:cNvPr id="3" name="Text Placeholder 2">
            <a:extLst>
              <a:ext uri="{FF2B5EF4-FFF2-40B4-BE49-F238E27FC236}">
                <a16:creationId xmlns:a16="http://schemas.microsoft.com/office/drawing/2014/main" id="{39AD77AF-1A87-4D93-898C-A76C65D48B93}"/>
              </a:ext>
            </a:extLst>
          </p:cNvPr>
          <p:cNvSpPr>
            <a:spLocks noGrp="1"/>
          </p:cNvSpPr>
          <p:nvPr>
            <p:ph type="body" idx="1"/>
          </p:nvPr>
        </p:nvSpPr>
        <p:spPr/>
        <p:txBody>
          <a:bodyPr/>
          <a:lstStyle/>
          <a:p>
            <a:r>
              <a:rPr lang="en-US" dirty="0"/>
              <a:t>DUPLICATE</a:t>
            </a:r>
          </a:p>
        </p:txBody>
      </p:sp>
      <p:pic>
        <p:nvPicPr>
          <p:cNvPr id="10" name="Content Placeholder 9" descr="A picture containing text, computer, indoor, computer&#10;&#10;Description automatically generated">
            <a:extLst>
              <a:ext uri="{FF2B5EF4-FFF2-40B4-BE49-F238E27FC236}">
                <a16:creationId xmlns:a16="http://schemas.microsoft.com/office/drawing/2014/main" id="{8FB464D6-A4BD-4BFF-953A-BF9D6DE8796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8272" y="2505075"/>
            <a:ext cx="5509303" cy="3435658"/>
          </a:xfrm>
        </p:spPr>
      </p:pic>
      <p:sp>
        <p:nvSpPr>
          <p:cNvPr id="5" name="Text Placeholder 4">
            <a:extLst>
              <a:ext uri="{FF2B5EF4-FFF2-40B4-BE49-F238E27FC236}">
                <a16:creationId xmlns:a16="http://schemas.microsoft.com/office/drawing/2014/main" id="{000F4EF4-792E-4B74-855E-7F7227C272A5}"/>
              </a:ext>
            </a:extLst>
          </p:cNvPr>
          <p:cNvSpPr>
            <a:spLocks noGrp="1"/>
          </p:cNvSpPr>
          <p:nvPr>
            <p:ph type="body" sz="quarter" idx="3"/>
          </p:nvPr>
        </p:nvSpPr>
        <p:spPr/>
        <p:txBody>
          <a:bodyPr/>
          <a:lstStyle/>
          <a:p>
            <a:r>
              <a:rPr lang="en-US" dirty="0"/>
              <a:t>NA VALUES</a:t>
            </a:r>
          </a:p>
        </p:txBody>
      </p:sp>
      <p:pic>
        <p:nvPicPr>
          <p:cNvPr id="8" name="Content Placeholder 7" descr="Table&#10;&#10;Description automatically generated with low confidence">
            <a:extLst>
              <a:ext uri="{FF2B5EF4-FFF2-40B4-BE49-F238E27FC236}">
                <a16:creationId xmlns:a16="http://schemas.microsoft.com/office/drawing/2014/main" id="{710446C6-3FF4-4FC1-A5BC-3B18619973A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505075"/>
            <a:ext cx="5652856" cy="3435659"/>
          </a:xfrm>
        </p:spPr>
      </p:pic>
    </p:spTree>
    <p:extLst>
      <p:ext uri="{BB962C8B-B14F-4D97-AF65-F5344CB8AC3E}">
        <p14:creationId xmlns:p14="http://schemas.microsoft.com/office/powerpoint/2010/main" val="939576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Graphical user interface, application, Word&#10;&#10;Description automatically generated">
            <a:extLst>
              <a:ext uri="{FF2B5EF4-FFF2-40B4-BE49-F238E27FC236}">
                <a16:creationId xmlns:a16="http://schemas.microsoft.com/office/drawing/2014/main" id="{A2CE410C-02FD-4497-9E6B-69920859BD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564" y="2159000"/>
            <a:ext cx="6102136" cy="2926708"/>
          </a:xfrm>
        </p:spPr>
      </p:pic>
      <p:pic>
        <p:nvPicPr>
          <p:cNvPr id="8" name="Content Placeholder 7" descr="Graphical user interface, application&#10;&#10;Description automatically generated">
            <a:extLst>
              <a:ext uri="{FF2B5EF4-FFF2-40B4-BE49-F238E27FC236}">
                <a16:creationId xmlns:a16="http://schemas.microsoft.com/office/drawing/2014/main" id="{B21A73C4-FB57-4C3C-B28C-49B2700CB0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900" y="2159000"/>
            <a:ext cx="5746536" cy="2926708"/>
          </a:xfrm>
        </p:spPr>
      </p:pic>
      <p:sp>
        <p:nvSpPr>
          <p:cNvPr id="2" name="Title 1">
            <a:extLst>
              <a:ext uri="{FF2B5EF4-FFF2-40B4-BE49-F238E27FC236}">
                <a16:creationId xmlns:a16="http://schemas.microsoft.com/office/drawing/2014/main" id="{007B1100-C8E0-4FBD-B16F-DC53A729D066}"/>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4000" b="1" kern="1200" dirty="0">
                <a:solidFill>
                  <a:schemeClr val="bg1"/>
                </a:solidFill>
                <a:highlight>
                  <a:srgbClr val="CC00FF"/>
                </a:highlight>
                <a:latin typeface="+mj-lt"/>
                <a:ea typeface="+mj-ea"/>
                <a:cs typeface="+mj-cs"/>
              </a:rPr>
              <a:t>View of  Dataset before and after cleaning</a:t>
            </a:r>
          </a:p>
        </p:txBody>
      </p:sp>
    </p:spTree>
    <p:extLst>
      <p:ext uri="{BB962C8B-B14F-4D97-AF65-F5344CB8AC3E}">
        <p14:creationId xmlns:p14="http://schemas.microsoft.com/office/powerpoint/2010/main" val="157069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BFF7CA-CD7A-8340-BA54-81C257ECBAC0}"/>
              </a:ext>
            </a:extLst>
          </p:cNvPr>
          <p:cNvSpPr>
            <a:spLocks noGrp="1"/>
          </p:cNvSpPr>
          <p:nvPr>
            <p:ph type="title"/>
          </p:nvPr>
        </p:nvSpPr>
        <p:spPr>
          <a:xfrm>
            <a:off x="643466" y="321734"/>
            <a:ext cx="6891187" cy="1135737"/>
          </a:xfrm>
        </p:spPr>
        <p:txBody>
          <a:bodyPr>
            <a:normAutofit/>
          </a:bodyPr>
          <a:lstStyle/>
          <a:p>
            <a:r>
              <a:rPr lang="en-US" sz="4000" b="1" dirty="0">
                <a:highlight>
                  <a:srgbClr val="CC00FF"/>
                </a:highlight>
              </a:rPr>
              <a:t>Problem statement:</a:t>
            </a:r>
          </a:p>
        </p:txBody>
      </p:sp>
      <p:sp>
        <p:nvSpPr>
          <p:cNvPr id="3" name="Content Placeholder 2">
            <a:extLst>
              <a:ext uri="{FF2B5EF4-FFF2-40B4-BE49-F238E27FC236}">
                <a16:creationId xmlns:a16="http://schemas.microsoft.com/office/drawing/2014/main" id="{9443013D-39DE-AD42-8CAA-1030440C313B}"/>
              </a:ext>
            </a:extLst>
          </p:cNvPr>
          <p:cNvSpPr>
            <a:spLocks noGrp="1"/>
          </p:cNvSpPr>
          <p:nvPr>
            <p:ph idx="1"/>
          </p:nvPr>
        </p:nvSpPr>
        <p:spPr>
          <a:xfrm>
            <a:off x="643467" y="1782981"/>
            <a:ext cx="6891187" cy="4393982"/>
          </a:xfrm>
        </p:spPr>
        <p:txBody>
          <a:bodyPr>
            <a:normAutofit/>
          </a:bodyPr>
          <a:lstStyle/>
          <a:p>
            <a:r>
              <a:rPr lang="en-US" sz="2000" dirty="0"/>
              <a:t>Our goal is to predict crimes especially during the evening time in Boston </a:t>
            </a:r>
          </a:p>
          <a:p>
            <a:r>
              <a:rPr lang="en-US" sz="2000" dirty="0"/>
              <a:t>For this we got the data from boston.gov which is a latest dataset comprises of 2015 to 2020 crimes happened in Boston along with geographic information</a:t>
            </a:r>
          </a:p>
          <a:p>
            <a:r>
              <a:rPr lang="en-US" sz="2000" dirty="0"/>
              <a:t>Our predictions include type of crime during evenings,  group of crimes according to the time, year , area, day, month and geographic coordinates</a:t>
            </a:r>
          </a:p>
          <a:p>
            <a:r>
              <a:rPr lang="en-US" sz="2000" dirty="0"/>
              <a:t>We also did some spatial analysis to identify the most common crime areas</a:t>
            </a:r>
          </a:p>
          <a:p>
            <a:pPr marL="0" indent="0">
              <a:buNone/>
            </a:pPr>
            <a:endParaRPr lang="en-US" sz="2000" dirty="0"/>
          </a:p>
        </p:txBody>
      </p:sp>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 on document with pen">
            <a:extLst>
              <a:ext uri="{FF2B5EF4-FFF2-40B4-BE49-F238E27FC236}">
                <a16:creationId xmlns:a16="http://schemas.microsoft.com/office/drawing/2014/main" id="{CC10AEB7-0541-4828-B80A-F85C5BAB1848}"/>
              </a:ext>
            </a:extLst>
          </p:cNvPr>
          <p:cNvPicPr>
            <a:picLocks noChangeAspect="1"/>
          </p:cNvPicPr>
          <p:nvPr/>
        </p:nvPicPr>
        <p:blipFill rotWithShape="1">
          <a:blip r:embed="rId2"/>
          <a:srcRect l="37092" r="23370" b="-1"/>
          <a:stretch/>
        </p:blipFill>
        <p:spPr>
          <a:xfrm>
            <a:off x="8129873" y="10"/>
            <a:ext cx="4062128" cy="6857990"/>
          </a:xfrm>
          <a:prstGeom prst="rect">
            <a:avLst/>
          </a:prstGeom>
        </p:spPr>
      </p:pic>
      <p:grpSp>
        <p:nvGrpSpPr>
          <p:cNvPr id="26" name="Group 2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0369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AEB75AE8-B73D-45B0-9514-8401D2CE056B}"/>
              </a:ext>
            </a:extLst>
          </p:cNvPr>
          <p:cNvSpPr txBox="1"/>
          <p:nvPr/>
        </p:nvSpPr>
        <p:spPr>
          <a:xfrm>
            <a:off x="1870997" y="1607809"/>
            <a:ext cx="9236026" cy="2876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rgbClr val="FFFFFF"/>
                </a:solidFill>
                <a:latin typeface="+mj-lt"/>
                <a:ea typeface="+mj-ea"/>
                <a:cs typeface="+mj-cs"/>
              </a:rPr>
              <a:t>                               </a:t>
            </a:r>
            <a:r>
              <a:rPr lang="en-US" sz="6600" b="1" kern="1200" dirty="0">
                <a:solidFill>
                  <a:srgbClr val="FFFFFF"/>
                </a:solidFill>
                <a:highlight>
                  <a:srgbClr val="FF00FF"/>
                </a:highlight>
                <a:latin typeface="+mj-lt"/>
                <a:ea typeface="+mj-ea"/>
                <a:cs typeface="+mj-cs"/>
              </a:rPr>
              <a:t>Exploratory Data Analysis</a:t>
            </a:r>
          </a:p>
        </p:txBody>
      </p:sp>
    </p:spTree>
    <p:extLst>
      <p:ext uri="{BB962C8B-B14F-4D97-AF65-F5344CB8AC3E}">
        <p14:creationId xmlns:p14="http://schemas.microsoft.com/office/powerpoint/2010/main" val="11613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A084-343E-455D-B5AD-F039C468C2FD}"/>
              </a:ext>
            </a:extLst>
          </p:cNvPr>
          <p:cNvSpPr>
            <a:spLocks noGrp="1"/>
          </p:cNvSpPr>
          <p:nvPr>
            <p:ph type="title"/>
          </p:nvPr>
        </p:nvSpPr>
        <p:spPr>
          <a:xfrm>
            <a:off x="4965430" y="629268"/>
            <a:ext cx="6586491" cy="1286160"/>
          </a:xfrm>
        </p:spPr>
        <p:txBody>
          <a:bodyPr anchor="b">
            <a:normAutofit/>
          </a:bodyPr>
          <a:lstStyle/>
          <a:p>
            <a:r>
              <a:rPr lang="en-US" sz="4000" b="1" dirty="0">
                <a:highlight>
                  <a:srgbClr val="CC00FF"/>
                </a:highlight>
                <a:latin typeface="+mn-lt"/>
              </a:rPr>
              <a:t>Reason for choosing  Crime Data Set ?</a:t>
            </a:r>
          </a:p>
        </p:txBody>
      </p:sp>
      <p:graphicFrame>
        <p:nvGraphicFramePr>
          <p:cNvPr id="13" name="Content Placeholder 2">
            <a:extLst>
              <a:ext uri="{FF2B5EF4-FFF2-40B4-BE49-F238E27FC236}">
                <a16:creationId xmlns:a16="http://schemas.microsoft.com/office/drawing/2014/main" id="{78BC5DB2-4965-435A-AAA9-63BF64DEC8DB}"/>
              </a:ext>
            </a:extLst>
          </p:cNvPr>
          <p:cNvGraphicFramePr>
            <a:graphicFrameLocks noGrp="1"/>
          </p:cNvGraphicFramePr>
          <p:nvPr>
            <p:ph idx="1"/>
            <p:extLst>
              <p:ext uri="{D42A27DB-BD31-4B8C-83A1-F6EECF244321}">
                <p14:modId xmlns:p14="http://schemas.microsoft.com/office/powerpoint/2010/main" val="2575297140"/>
              </p:ext>
            </p:extLst>
          </p:nvPr>
        </p:nvGraphicFramePr>
        <p:xfrm>
          <a:off x="4965431" y="1915428"/>
          <a:ext cx="6586489" cy="430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Front steps and columns of a majestic city building">
            <a:extLst>
              <a:ext uri="{FF2B5EF4-FFF2-40B4-BE49-F238E27FC236}">
                <a16:creationId xmlns:a16="http://schemas.microsoft.com/office/drawing/2014/main" id="{7D56362C-3B45-41F5-9AD9-1B5F14FA2668}"/>
              </a:ext>
            </a:extLst>
          </p:cNvPr>
          <p:cNvPicPr>
            <a:picLocks noChangeAspect="1"/>
          </p:cNvPicPr>
          <p:nvPr/>
        </p:nvPicPr>
        <p:blipFill rotWithShape="1">
          <a:blip r:embed="rId7"/>
          <a:srcRect l="26266" r="28615"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58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819833-CB4E-4220-99D3-28C169A5CA50}"/>
              </a:ext>
            </a:extLst>
          </p:cNvPr>
          <p:cNvSpPr>
            <a:spLocks noGrp="1"/>
          </p:cNvSpPr>
          <p:nvPr>
            <p:ph type="title"/>
          </p:nvPr>
        </p:nvSpPr>
        <p:spPr>
          <a:xfrm>
            <a:off x="374993" y="640824"/>
            <a:ext cx="3468505" cy="4011076"/>
          </a:xfrm>
        </p:spPr>
        <p:txBody>
          <a:bodyPr anchor="ctr">
            <a:normAutofit/>
          </a:bodyPr>
          <a:lstStyle/>
          <a:p>
            <a:r>
              <a:rPr lang="en-US" sz="4000" b="1" dirty="0">
                <a:highlight>
                  <a:srgbClr val="CC00FF"/>
                </a:highlight>
                <a:latin typeface="+mn-lt"/>
              </a:rPr>
              <a:t>Analysis Goal</a:t>
            </a:r>
            <a:br>
              <a:rPr lang="en-US" sz="4000" b="1" dirty="0">
                <a:highlight>
                  <a:srgbClr val="CC00FF"/>
                </a:highlight>
                <a:latin typeface="+mn-lt"/>
              </a:rPr>
            </a:br>
            <a:r>
              <a:rPr lang="en-US" sz="4000" b="1" dirty="0">
                <a:highlight>
                  <a:srgbClr val="CC00FF"/>
                </a:highlight>
                <a:latin typeface="+mn-lt"/>
              </a:rPr>
              <a:t>and Objective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7E997AD-16EF-48F1-9778-59192EE5C991}"/>
              </a:ext>
            </a:extLst>
          </p:cNvPr>
          <p:cNvGraphicFramePr>
            <a:graphicFrameLocks noGrp="1"/>
          </p:cNvGraphicFramePr>
          <p:nvPr>
            <p:ph idx="1"/>
            <p:extLst>
              <p:ext uri="{D42A27DB-BD31-4B8C-83A1-F6EECF244321}">
                <p14:modId xmlns:p14="http://schemas.microsoft.com/office/powerpoint/2010/main" val="36199968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25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Freeform: Shape 138">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1" name="Freeform: Shape 140">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0003B8-2365-4271-A29E-B2172069DFFA}"/>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4000" b="1" dirty="0">
                <a:highlight>
                  <a:srgbClr val="CC00FF"/>
                </a:highlight>
                <a:latin typeface="+mn-lt"/>
              </a:rPr>
              <a:t>How many crimes happens per year?</a:t>
            </a:r>
          </a:p>
        </p:txBody>
      </p:sp>
      <p:sp>
        <p:nvSpPr>
          <p:cNvPr id="143" name="Rectangle 14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866FCA7-AB79-41D1-8929-CE7313C31B5F}"/>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 2015, there were 51448 reported. </a:t>
            </a:r>
          </a:p>
          <a:p>
            <a:pPr indent="-228600">
              <a:lnSpc>
                <a:spcPct val="90000"/>
              </a:lnSpc>
              <a:spcAft>
                <a:spcPts val="600"/>
              </a:spcAft>
              <a:buFont typeface="Arial" panose="020B0604020202020204" pitchFamily="34" charset="0"/>
              <a:buChar char="•"/>
            </a:pPr>
            <a:r>
              <a:rPr lang="en-US" sz="2000" dirty="0"/>
              <a:t>In 2016,there were 91728 reported.</a:t>
            </a:r>
          </a:p>
          <a:p>
            <a:pPr indent="-228600">
              <a:lnSpc>
                <a:spcPct val="90000"/>
              </a:lnSpc>
              <a:spcAft>
                <a:spcPts val="600"/>
              </a:spcAft>
              <a:buFont typeface="Arial" panose="020B0604020202020204" pitchFamily="34" charset="0"/>
              <a:buChar char="•"/>
            </a:pPr>
            <a:r>
              <a:rPr lang="en-US" sz="2000" dirty="0"/>
              <a:t>In 2017, there were 93398 reported.</a:t>
            </a:r>
          </a:p>
          <a:p>
            <a:pPr indent="-228600">
              <a:lnSpc>
                <a:spcPct val="90000"/>
              </a:lnSpc>
              <a:spcAft>
                <a:spcPts val="600"/>
              </a:spcAft>
              <a:buFont typeface="Arial" panose="020B0604020202020204" pitchFamily="34" charset="0"/>
              <a:buChar char="•"/>
            </a:pPr>
            <a:r>
              <a:rPr lang="en-US" sz="2000" dirty="0"/>
              <a:t>In 2018,there were 91521 reported.</a:t>
            </a:r>
          </a:p>
          <a:p>
            <a:pPr indent="-228600">
              <a:lnSpc>
                <a:spcPct val="90000"/>
              </a:lnSpc>
              <a:spcAft>
                <a:spcPts val="600"/>
              </a:spcAft>
              <a:buFont typeface="Arial" panose="020B0604020202020204" pitchFamily="34" charset="0"/>
              <a:buChar char="•"/>
            </a:pPr>
            <a:r>
              <a:rPr lang="en-US" sz="2000" dirty="0"/>
              <a:t>In 2019,there were 68293 reported.</a:t>
            </a:r>
          </a:p>
        </p:txBody>
      </p:sp>
      <p:pic>
        <p:nvPicPr>
          <p:cNvPr id="13" name="Picture 2">
            <a:extLst>
              <a:ext uri="{FF2B5EF4-FFF2-40B4-BE49-F238E27FC236}">
                <a16:creationId xmlns:a16="http://schemas.microsoft.com/office/drawing/2014/main" id="{688A4A92-E4DB-2E43-A937-F04F2D5F8F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7368" y="541074"/>
            <a:ext cx="5135719" cy="26962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F49BDB2-87AD-4F71-B53C-9B3824ED312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8973" r="11282" b="-2"/>
          <a:stretch/>
        </p:blipFill>
        <p:spPr bwMode="auto">
          <a:xfrm>
            <a:off x="7336718" y="3429000"/>
            <a:ext cx="3697019"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6EA210-1201-CC4F-A222-53C7A8484420}"/>
              </a:ext>
            </a:extLst>
          </p:cNvPr>
          <p:cNvSpPr/>
          <p:nvPr/>
        </p:nvSpPr>
        <p:spPr>
          <a:xfrm>
            <a:off x="548640" y="4388412"/>
            <a:ext cx="4037428" cy="1323439"/>
          </a:xfrm>
          <a:prstGeom prst="rect">
            <a:avLst/>
          </a:prstGeom>
        </p:spPr>
        <p:txBody>
          <a:bodyPr wrap="square">
            <a:spAutoFit/>
          </a:bodyPr>
          <a:lstStyle/>
          <a:p>
            <a:pPr marL="285750" indent="-285750" algn="ctr">
              <a:buFont typeface="Wingdings" panose="05000000000000000000" pitchFamily="2" charset="2"/>
              <a:buChar char="v"/>
            </a:pPr>
            <a:r>
              <a:rPr lang="en-US" sz="2000" dirty="0"/>
              <a:t>Most of the crimes happening in 21</a:t>
            </a:r>
            <a:r>
              <a:rPr lang="en-US" sz="2000" baseline="30000" dirty="0"/>
              <a:t>st</a:t>
            </a:r>
            <a:r>
              <a:rPr lang="en-US" sz="2000" dirty="0"/>
              <a:t>,22</a:t>
            </a:r>
            <a:r>
              <a:rPr lang="en-US" sz="2000" baseline="30000" dirty="0"/>
              <a:t>nd</a:t>
            </a:r>
            <a:r>
              <a:rPr lang="en-US" sz="2000" dirty="0"/>
              <a:t> and 23</a:t>
            </a:r>
            <a:r>
              <a:rPr lang="en-US" sz="2000" baseline="30000" dirty="0"/>
              <a:t>rd</a:t>
            </a:r>
            <a:r>
              <a:rPr lang="en-US" sz="2000" dirty="0"/>
              <a:t> hrs. and crimes are less in 4</a:t>
            </a:r>
            <a:r>
              <a:rPr lang="en-US" sz="2000" baseline="30000" dirty="0"/>
              <a:t>th</a:t>
            </a:r>
            <a:r>
              <a:rPr lang="en-US" sz="2000" dirty="0"/>
              <a:t>,5</a:t>
            </a:r>
            <a:r>
              <a:rPr lang="en-US" sz="2000" baseline="30000" dirty="0"/>
              <a:t>th</a:t>
            </a:r>
            <a:r>
              <a:rPr lang="en-US" sz="2000" dirty="0"/>
              <a:t>,6</a:t>
            </a:r>
            <a:r>
              <a:rPr lang="en-US" sz="2000" baseline="30000" dirty="0"/>
              <a:t>th</a:t>
            </a:r>
            <a:r>
              <a:rPr lang="en-US" sz="2000" dirty="0"/>
              <a:t>,7</a:t>
            </a:r>
            <a:r>
              <a:rPr lang="en-US" sz="2000" baseline="30000" dirty="0"/>
              <a:t>th</a:t>
            </a:r>
            <a:r>
              <a:rPr lang="en-US" sz="2000" dirty="0"/>
              <a:t>,8</a:t>
            </a:r>
            <a:r>
              <a:rPr lang="en-US" sz="2000" baseline="30000" dirty="0"/>
              <a:t>th</a:t>
            </a:r>
            <a:r>
              <a:rPr lang="en-US" sz="2000" dirty="0"/>
              <a:t>,8</a:t>
            </a:r>
            <a:r>
              <a:rPr lang="en-US" sz="2000" baseline="30000" dirty="0"/>
              <a:t>th</a:t>
            </a:r>
            <a:r>
              <a:rPr lang="en-US" sz="2000" dirty="0"/>
              <a:t>,10</a:t>
            </a:r>
            <a:r>
              <a:rPr lang="en-US" sz="2000" baseline="30000" dirty="0"/>
              <a:t>th</a:t>
            </a:r>
            <a:r>
              <a:rPr lang="en-US" sz="2000" dirty="0"/>
              <a:t> and 11</a:t>
            </a:r>
            <a:r>
              <a:rPr lang="en-US" sz="2000" baseline="30000" dirty="0"/>
              <a:t>th</a:t>
            </a:r>
            <a:r>
              <a:rPr lang="en-US" sz="2000" dirty="0"/>
              <a:t> hrs..</a:t>
            </a:r>
          </a:p>
        </p:txBody>
      </p:sp>
    </p:spTree>
    <p:extLst>
      <p:ext uri="{BB962C8B-B14F-4D97-AF65-F5344CB8AC3E}">
        <p14:creationId xmlns:p14="http://schemas.microsoft.com/office/powerpoint/2010/main" val="249087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9E496-E013-45CC-8537-F81C8AE94D77}"/>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dirty="0"/>
              <a:t>      </a:t>
            </a:r>
            <a:r>
              <a:rPr lang="en-US" sz="4000" b="1" dirty="0">
                <a:highlight>
                  <a:srgbClr val="CC00FF"/>
                </a:highlight>
                <a:latin typeface="+mn-lt"/>
              </a:rPr>
              <a:t>Primary types of Crimes</a:t>
            </a:r>
          </a:p>
        </p:txBody>
      </p:sp>
      <p:pic>
        <p:nvPicPr>
          <p:cNvPr id="5" name="Content Placeholder 4" descr="Graphical user interface, application&#10;&#10;Description automatically generated">
            <a:extLst>
              <a:ext uri="{FF2B5EF4-FFF2-40B4-BE49-F238E27FC236}">
                <a16:creationId xmlns:a16="http://schemas.microsoft.com/office/drawing/2014/main" id="{946F9EAA-F6DA-401C-9974-94CE3A5353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561" b="2"/>
          <a:stretch/>
        </p:blipFill>
        <p:spPr>
          <a:xfrm>
            <a:off x="838200" y="1845426"/>
            <a:ext cx="10512547" cy="4450303"/>
          </a:xfrm>
          <a:prstGeom prst="rect">
            <a:avLst/>
          </a:prstGeom>
        </p:spPr>
      </p:pic>
    </p:spTree>
    <p:extLst>
      <p:ext uri="{BB962C8B-B14F-4D97-AF65-F5344CB8AC3E}">
        <p14:creationId xmlns:p14="http://schemas.microsoft.com/office/powerpoint/2010/main" val="3184210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72">
            <a:extLst>
              <a:ext uri="{FF2B5EF4-FFF2-40B4-BE49-F238E27FC236}">
                <a16:creationId xmlns:a16="http://schemas.microsoft.com/office/drawing/2014/main" id="{904DCDEA-60EE-4FBF-B515-F83D82F96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BCFBFF82-F304-1043-81FC-947645B489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11" r="1" b="5580"/>
          <a:stretch/>
        </p:blipFill>
        <p:spPr bwMode="auto">
          <a:xfrm>
            <a:off x="4426858" y="3429005"/>
            <a:ext cx="7122991" cy="31454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C351B02-5C7F-3042-A26D-E25FF460F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04" r="1" b="6678"/>
          <a:stretch/>
        </p:blipFill>
        <p:spPr bwMode="auto">
          <a:xfrm>
            <a:off x="4426853" y="283563"/>
            <a:ext cx="7124006" cy="3150834"/>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bg1"/>
          </a:solidFill>
          <a:ln w="0">
            <a:noFill/>
            <a:prstDash val="solid"/>
            <a:round/>
            <a:headEnd/>
            <a:tailEnd/>
          </a:ln>
        </p:spPr>
        <p:txBody>
          <a:bodyPr wrap="square">
            <a:noAutofit/>
          </a:bodyPr>
          <a:lstStyle/>
          <a:p>
            <a:endParaRPr lang="en-US" dirty="0"/>
          </a:p>
        </p:txBody>
      </p:sp>
      <p:sp>
        <p:nvSpPr>
          <p:cNvPr id="2" name="Title 1">
            <a:extLst>
              <a:ext uri="{FF2B5EF4-FFF2-40B4-BE49-F238E27FC236}">
                <a16:creationId xmlns:a16="http://schemas.microsoft.com/office/drawing/2014/main" id="{1EBEDB7F-426B-425C-BE5D-11FC3A366A60}"/>
              </a:ext>
            </a:extLst>
          </p:cNvPr>
          <p:cNvSpPr>
            <a:spLocks noGrp="1"/>
          </p:cNvSpPr>
          <p:nvPr>
            <p:ph type="title"/>
          </p:nvPr>
        </p:nvSpPr>
        <p:spPr>
          <a:xfrm>
            <a:off x="142043" y="662400"/>
            <a:ext cx="4284810" cy="961200"/>
          </a:xfrm>
        </p:spPr>
        <p:txBody>
          <a:bodyPr vert="horz" lIns="91440" tIns="45720" rIns="91440" bIns="45720" rtlCol="0" anchor="t">
            <a:normAutofit/>
          </a:bodyPr>
          <a:lstStyle/>
          <a:p>
            <a:r>
              <a:rPr lang="en-US" sz="4000" b="1" kern="1200" dirty="0">
                <a:solidFill>
                  <a:schemeClr val="tx1"/>
                </a:solidFill>
                <a:highlight>
                  <a:srgbClr val="CC00FF"/>
                </a:highlight>
                <a:latin typeface="+mj-lt"/>
                <a:ea typeface="+mj-ea"/>
                <a:cs typeface="+mj-cs"/>
              </a:rPr>
              <a:t>Day of week crime%</a:t>
            </a:r>
          </a:p>
        </p:txBody>
      </p:sp>
      <p:sp>
        <p:nvSpPr>
          <p:cNvPr id="3" name="Rectangle 2">
            <a:extLst>
              <a:ext uri="{FF2B5EF4-FFF2-40B4-BE49-F238E27FC236}">
                <a16:creationId xmlns:a16="http://schemas.microsoft.com/office/drawing/2014/main" id="{3C07006E-044F-9A48-8D53-FB5078215265}"/>
              </a:ext>
            </a:extLst>
          </p:cNvPr>
          <p:cNvSpPr/>
          <p:nvPr/>
        </p:nvSpPr>
        <p:spPr>
          <a:xfrm>
            <a:off x="592448" y="1822456"/>
            <a:ext cx="3384000" cy="39096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indent="-228600">
              <a:lnSpc>
                <a:spcPct val="90000"/>
              </a:lnSpc>
              <a:spcAft>
                <a:spcPts val="600"/>
              </a:spcAft>
              <a:buFont typeface="Arial" panose="020B0604020202020204" pitchFamily="34" charset="0"/>
              <a:buChar char="•"/>
            </a:pPr>
            <a:r>
              <a:rPr lang="en-US" sz="2000" b="1" dirty="0">
                <a:solidFill>
                  <a:schemeClr val="tx1">
                    <a:alpha val="60000"/>
                  </a:schemeClr>
                </a:solidFill>
              </a:rPr>
              <a:t>Most of the crimes happen on Saturday and Sunday (Percentage of crimes are more on weekends compared to weekday)</a:t>
            </a:r>
          </a:p>
          <a:p>
            <a:pPr indent="-228600">
              <a:lnSpc>
                <a:spcPct val="90000"/>
              </a:lnSpc>
              <a:spcAft>
                <a:spcPts val="600"/>
              </a:spcAft>
              <a:buFont typeface="Arial" panose="020B0604020202020204" pitchFamily="34" charset="0"/>
              <a:buChar char="•"/>
            </a:pPr>
            <a:endParaRPr lang="en-US" sz="2000" b="1" dirty="0">
              <a:solidFill>
                <a:schemeClr val="tx1">
                  <a:alpha val="60000"/>
                </a:schemeClr>
              </a:solidFill>
            </a:endParaRPr>
          </a:p>
          <a:p>
            <a:pPr indent="-228600">
              <a:lnSpc>
                <a:spcPct val="90000"/>
              </a:lnSpc>
              <a:spcAft>
                <a:spcPts val="600"/>
              </a:spcAft>
              <a:buFont typeface="Arial" panose="020B0604020202020204" pitchFamily="34" charset="0"/>
              <a:buChar char="•"/>
            </a:pPr>
            <a:r>
              <a:rPr lang="en-US" sz="2000" b="1" dirty="0">
                <a:solidFill>
                  <a:schemeClr val="tx1">
                    <a:alpha val="60000"/>
                  </a:schemeClr>
                </a:solidFill>
              </a:rPr>
              <a:t>Day and night crimes were shown in a bar plot.</a:t>
            </a:r>
          </a:p>
        </p:txBody>
      </p:sp>
      <p:sp>
        <p:nvSpPr>
          <p:cNvPr id="9" name="TextBox 8">
            <a:extLst>
              <a:ext uri="{FF2B5EF4-FFF2-40B4-BE49-F238E27FC236}">
                <a16:creationId xmlns:a16="http://schemas.microsoft.com/office/drawing/2014/main" id="{3F3DC0CB-DF4A-4F05-90E8-DD583DCE7B73}"/>
              </a:ext>
            </a:extLst>
          </p:cNvPr>
          <p:cNvSpPr txBox="1"/>
          <p:nvPr/>
        </p:nvSpPr>
        <p:spPr>
          <a:xfrm>
            <a:off x="1715009" y="1533378"/>
            <a:ext cx="4650524" cy="302412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353307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FCCB-268D-4556-B2BD-7D642ECD7427}"/>
              </a:ext>
            </a:extLst>
          </p:cNvPr>
          <p:cNvSpPr>
            <a:spLocks noGrp="1"/>
          </p:cNvSpPr>
          <p:nvPr>
            <p:ph type="title"/>
          </p:nvPr>
        </p:nvSpPr>
        <p:spPr>
          <a:xfrm>
            <a:off x="1131163" y="279646"/>
            <a:ext cx="9353365" cy="833360"/>
          </a:xfrm>
        </p:spPr>
        <p:txBody>
          <a:bodyPr>
            <a:noAutofit/>
          </a:bodyPr>
          <a:lstStyle/>
          <a:p>
            <a:r>
              <a:rPr lang="en-US" sz="2800" b="1" dirty="0">
                <a:highlight>
                  <a:srgbClr val="CC00FF"/>
                </a:highlight>
                <a:latin typeface="+mn-lt"/>
              </a:rPr>
              <a:t>Pie Chart of </a:t>
            </a:r>
            <a:r>
              <a:rPr lang="en-US" sz="2800" b="1" dirty="0" err="1">
                <a:highlight>
                  <a:srgbClr val="CC00FF"/>
                </a:highlight>
                <a:latin typeface="+mn-lt"/>
              </a:rPr>
              <a:t>Ucr_Part</a:t>
            </a:r>
            <a:r>
              <a:rPr lang="en-US" sz="2800" b="1" dirty="0">
                <a:highlight>
                  <a:srgbClr val="CC00FF"/>
                </a:highlight>
                <a:latin typeface="+mn-lt"/>
              </a:rPr>
              <a:t> vs Year/</a:t>
            </a:r>
            <a:r>
              <a:rPr lang="en-US" sz="2800" b="1" dirty="0" err="1">
                <a:highlight>
                  <a:srgbClr val="CC00FF"/>
                </a:highlight>
                <a:latin typeface="+mn-lt"/>
              </a:rPr>
              <a:t>Day_of_week</a:t>
            </a:r>
            <a:r>
              <a:rPr lang="en-US" sz="2800" b="1" dirty="0">
                <a:highlight>
                  <a:srgbClr val="CC00FF"/>
                </a:highlight>
                <a:latin typeface="+mn-lt"/>
              </a:rPr>
              <a:t> vs</a:t>
            </a:r>
            <a:br>
              <a:rPr lang="en-US" sz="2800" b="1" dirty="0">
                <a:highlight>
                  <a:srgbClr val="CC00FF"/>
                </a:highlight>
                <a:latin typeface="+mn-lt"/>
              </a:rPr>
            </a:br>
            <a:r>
              <a:rPr lang="en-US" sz="2800" b="1" dirty="0" err="1">
                <a:highlight>
                  <a:srgbClr val="CC00FF"/>
                </a:highlight>
                <a:latin typeface="+mn-lt"/>
              </a:rPr>
              <a:t>Offense_Code</a:t>
            </a:r>
            <a:r>
              <a:rPr lang="en-US" sz="2800" b="1" dirty="0">
                <a:highlight>
                  <a:srgbClr val="CC00FF"/>
                </a:highlight>
                <a:latin typeface="+mn-lt"/>
              </a:rPr>
              <a:t>/</a:t>
            </a:r>
            <a:r>
              <a:rPr lang="en-US" sz="2800" b="1" dirty="0" err="1">
                <a:highlight>
                  <a:srgbClr val="CC00FF"/>
                </a:highlight>
                <a:latin typeface="+mn-lt"/>
              </a:rPr>
              <a:t>Day_of_week</a:t>
            </a:r>
            <a:r>
              <a:rPr lang="en-US" sz="2800" b="1" dirty="0">
                <a:highlight>
                  <a:srgbClr val="CC00FF"/>
                </a:highlight>
                <a:latin typeface="+mn-lt"/>
              </a:rPr>
              <a:t> vs Percentage</a:t>
            </a:r>
          </a:p>
        </p:txBody>
      </p:sp>
      <p:pic>
        <p:nvPicPr>
          <p:cNvPr id="5" name="Content Placeholder 4" descr="Graphical user interface, chart, pie chart&#10;&#10;Description automatically generated">
            <a:extLst>
              <a:ext uri="{FF2B5EF4-FFF2-40B4-BE49-F238E27FC236}">
                <a16:creationId xmlns:a16="http://schemas.microsoft.com/office/drawing/2014/main" id="{202B8A80-AD55-4DB1-9F90-2851EDFC89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07" y="1118587"/>
            <a:ext cx="6489946" cy="3568824"/>
          </a:xfrm>
        </p:spPr>
      </p:pic>
      <p:sp>
        <p:nvSpPr>
          <p:cNvPr id="8" name="TextBox 7">
            <a:extLst>
              <a:ext uri="{FF2B5EF4-FFF2-40B4-BE49-F238E27FC236}">
                <a16:creationId xmlns:a16="http://schemas.microsoft.com/office/drawing/2014/main" id="{D3E27343-4DB8-4298-8CA4-20E9DA6F7D26}"/>
              </a:ext>
            </a:extLst>
          </p:cNvPr>
          <p:cNvSpPr txBox="1"/>
          <p:nvPr/>
        </p:nvSpPr>
        <p:spPr>
          <a:xfrm>
            <a:off x="7042266" y="1198486"/>
            <a:ext cx="3314700" cy="6173998"/>
          </a:xfrm>
          <a:prstGeom prst="rect">
            <a:avLst/>
          </a:prstGeom>
          <a:noFill/>
        </p:spPr>
        <p:txBody>
          <a:bodyPr wrap="square" rtlCol="0">
            <a:spAutoFit/>
          </a:bodyPr>
          <a:lstStyle/>
          <a:p>
            <a:r>
              <a:rPr lang="en-US" b="1" dirty="0">
                <a:solidFill>
                  <a:srgbClr val="FF0000"/>
                </a:solidFill>
              </a:rPr>
              <a:t>1</a:t>
            </a:r>
            <a:r>
              <a:rPr lang="en-US" b="1" baseline="30000" dirty="0">
                <a:solidFill>
                  <a:srgbClr val="FF0000"/>
                </a:solidFill>
              </a:rPr>
              <a:t>st</a:t>
            </a:r>
            <a:r>
              <a:rPr lang="en-US" b="1" dirty="0">
                <a:solidFill>
                  <a:srgbClr val="FF0000"/>
                </a:solidFill>
              </a:rPr>
              <a:t> Pie Chart </a:t>
            </a:r>
            <a:r>
              <a:rPr lang="en-US" dirty="0"/>
              <a:t>:</a:t>
            </a:r>
          </a:p>
          <a:p>
            <a:r>
              <a:rPr lang="en-US" dirty="0"/>
              <a:t>In the Pie chart Ucr_Part 3 has highest percentage of crimes -54.8%</a:t>
            </a:r>
          </a:p>
          <a:p>
            <a:r>
              <a:rPr lang="en-US" dirty="0"/>
              <a:t>Ucr_Part 1 has lowest percentage of crimes -16.2%</a:t>
            </a:r>
          </a:p>
          <a:p>
            <a:r>
              <a:rPr lang="en-US" dirty="0"/>
              <a:t>Ucr_part other has 1% crimes</a:t>
            </a:r>
          </a:p>
          <a:p>
            <a:endParaRPr lang="en-US" dirty="0"/>
          </a:p>
          <a:p>
            <a:r>
              <a:rPr lang="en-US" b="1" dirty="0">
                <a:solidFill>
                  <a:srgbClr val="FF0000"/>
                </a:solidFill>
              </a:rPr>
              <a:t>2</a:t>
            </a:r>
            <a:r>
              <a:rPr lang="en-US" b="1" baseline="30000" dirty="0">
                <a:solidFill>
                  <a:srgbClr val="FF0000"/>
                </a:solidFill>
              </a:rPr>
              <a:t>nd</a:t>
            </a:r>
            <a:r>
              <a:rPr lang="en-US" b="1" dirty="0">
                <a:solidFill>
                  <a:srgbClr val="FF0000"/>
                </a:solidFill>
              </a:rPr>
              <a:t> Pie Chart </a:t>
            </a:r>
            <a:r>
              <a:rPr lang="en-US" dirty="0"/>
              <a:t>:</a:t>
            </a:r>
          </a:p>
          <a:p>
            <a:r>
              <a:rPr lang="en-US" dirty="0"/>
              <a:t>Offense_Code are highest on Thursday and lowest on Sunday</a:t>
            </a:r>
          </a:p>
          <a:p>
            <a:endParaRPr lang="en-US" dirty="0"/>
          </a:p>
          <a:p>
            <a:r>
              <a:rPr lang="en-US" b="1" dirty="0">
                <a:solidFill>
                  <a:srgbClr val="FF0000"/>
                </a:solidFill>
              </a:rPr>
              <a:t>3</a:t>
            </a:r>
            <a:r>
              <a:rPr lang="en-US" b="1" baseline="30000" dirty="0">
                <a:solidFill>
                  <a:srgbClr val="FF0000"/>
                </a:solidFill>
              </a:rPr>
              <a:t>rd</a:t>
            </a:r>
            <a:r>
              <a:rPr lang="en-US" b="1" dirty="0">
                <a:solidFill>
                  <a:srgbClr val="FF0000"/>
                </a:solidFill>
              </a:rPr>
              <a:t> Pie Chart </a:t>
            </a:r>
            <a:r>
              <a:rPr lang="en-US" dirty="0"/>
              <a:t>:</a:t>
            </a:r>
          </a:p>
          <a:p>
            <a:pPr indent="-228600">
              <a:lnSpc>
                <a:spcPct val="90000"/>
              </a:lnSpc>
              <a:spcAft>
                <a:spcPts val="600"/>
              </a:spcAft>
              <a:buFont typeface="Arial" panose="020B0604020202020204" pitchFamily="34" charset="0"/>
              <a:buChar char="•"/>
            </a:pPr>
            <a:r>
              <a:rPr lang="en-US" sz="1800" dirty="0"/>
              <a:t>Friday had the highest percentage of crime reported (15.2%) </a:t>
            </a:r>
          </a:p>
          <a:p>
            <a:pPr indent="-228600">
              <a:lnSpc>
                <a:spcPct val="90000"/>
              </a:lnSpc>
              <a:spcAft>
                <a:spcPts val="600"/>
              </a:spcAft>
              <a:buFont typeface="Arial" panose="020B0604020202020204" pitchFamily="34" charset="0"/>
              <a:buChar char="•"/>
            </a:pPr>
            <a:r>
              <a:rPr lang="en-US" sz="1800" dirty="0"/>
              <a:t>Sunday had the lowest percentage of crime reported (12.6% )</a:t>
            </a:r>
          </a:p>
          <a:p>
            <a:endParaRPr lang="en-US" dirty="0"/>
          </a:p>
          <a:p>
            <a:endParaRPr lang="en-US" dirty="0"/>
          </a:p>
          <a:p>
            <a:r>
              <a:rPr lang="en-US" dirty="0"/>
              <a:t> </a:t>
            </a:r>
          </a:p>
        </p:txBody>
      </p:sp>
      <p:pic>
        <p:nvPicPr>
          <p:cNvPr id="9" name="Picture 2">
            <a:extLst>
              <a:ext uri="{FF2B5EF4-FFF2-40B4-BE49-F238E27FC236}">
                <a16:creationId xmlns:a16="http://schemas.microsoft.com/office/drawing/2014/main" id="{DB128E65-A7FE-4962-B593-E2F37D6CB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5" r="4477"/>
          <a:stretch/>
        </p:blipFill>
        <p:spPr bwMode="auto">
          <a:xfrm>
            <a:off x="733425" y="4584530"/>
            <a:ext cx="3125057" cy="199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697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D04F4-504D-48E1-8843-E331035287F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a:t>          </a:t>
            </a:r>
            <a:r>
              <a:rPr lang="en-US" sz="4000" b="1" dirty="0">
                <a:highlight>
                  <a:srgbClr val="CC00FF"/>
                </a:highlight>
              </a:rPr>
              <a:t>Violin Plot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7CED0A3-44E3-4371-9758-03B9E9C69CFE}"/>
              </a:ext>
            </a:extLst>
          </p:cNvPr>
          <p:cNvSpPr txBox="1"/>
          <p:nvPr/>
        </p:nvSpPr>
        <p:spPr>
          <a:xfrm>
            <a:off x="590719" y="2330505"/>
            <a:ext cx="4598268" cy="367131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Offense code were high in </a:t>
            </a:r>
            <a:r>
              <a:rPr lang="en-US" sz="2000" dirty="0" err="1"/>
              <a:t>Ucr_Part</a:t>
            </a:r>
            <a:r>
              <a:rPr lang="en-US" sz="2000" dirty="0"/>
              <a:t> 1 in the year – 2016</a:t>
            </a:r>
          </a:p>
          <a:p>
            <a:pPr indent="-228600">
              <a:lnSpc>
                <a:spcPct val="90000"/>
              </a:lnSpc>
              <a:spcAft>
                <a:spcPts val="600"/>
              </a:spcAft>
              <a:buFont typeface="Arial" panose="020B0604020202020204" pitchFamily="34" charset="0"/>
              <a:buChar char="•"/>
            </a:pPr>
            <a:r>
              <a:rPr lang="en-US" sz="2000" dirty="0"/>
              <a:t>Offense code were high in Ucr_Part 3 in the year 2019</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45921E53-3CC1-49D3-9AA5-09A187F10E7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226" b="-1"/>
          <a:stretch/>
        </p:blipFill>
        <p:spPr>
          <a:xfrm>
            <a:off x="5977788" y="799352"/>
            <a:ext cx="5425410" cy="5259296"/>
          </a:xfrm>
          <a:prstGeom prst="rect">
            <a:avLst/>
          </a:prstGeom>
        </p:spPr>
      </p:pic>
    </p:spTree>
    <p:extLst>
      <p:ext uri="{BB962C8B-B14F-4D97-AF65-F5344CB8AC3E}">
        <p14:creationId xmlns:p14="http://schemas.microsoft.com/office/powerpoint/2010/main" val="3989673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DF5C-A08D-420E-A52A-BD8CEEDBDDE4}"/>
              </a:ext>
            </a:extLst>
          </p:cNvPr>
          <p:cNvSpPr>
            <a:spLocks noGrp="1"/>
          </p:cNvSpPr>
          <p:nvPr>
            <p:ph type="title"/>
          </p:nvPr>
        </p:nvSpPr>
        <p:spPr>
          <a:xfrm>
            <a:off x="293333" y="370659"/>
            <a:ext cx="11087100" cy="1006475"/>
          </a:xfrm>
        </p:spPr>
        <p:txBody>
          <a:bodyPr>
            <a:noAutofit/>
          </a:bodyPr>
          <a:lstStyle/>
          <a:p>
            <a:r>
              <a:rPr lang="en-US" sz="2800" b="1" dirty="0">
                <a:highlight>
                  <a:srgbClr val="CC00FF"/>
                </a:highlight>
                <a:latin typeface="+mn-lt"/>
              </a:rPr>
              <a:t>Histogram of offense_code_group vs street/</a:t>
            </a:r>
            <a:r>
              <a:rPr lang="en-US" sz="2800" b="1" dirty="0" err="1">
                <a:highlight>
                  <a:srgbClr val="CC00FF"/>
                </a:highlight>
                <a:latin typeface="+mn-lt"/>
              </a:rPr>
              <a:t>offense_code</a:t>
            </a:r>
            <a:r>
              <a:rPr lang="en-US" sz="2800" b="1" dirty="0">
                <a:highlight>
                  <a:srgbClr val="CC00FF"/>
                </a:highlight>
                <a:latin typeface="+mn-lt"/>
              </a:rPr>
              <a:t> vs occurred_on_Date/Offense_code_group vs Ucr_Part</a:t>
            </a:r>
            <a:endParaRPr lang="en-US" sz="2800" dirty="0">
              <a:highlight>
                <a:srgbClr val="CC00FF"/>
              </a:highlight>
            </a:endParaRPr>
          </a:p>
        </p:txBody>
      </p:sp>
      <p:pic>
        <p:nvPicPr>
          <p:cNvPr id="5" name="Content Placeholder 4">
            <a:extLst>
              <a:ext uri="{FF2B5EF4-FFF2-40B4-BE49-F238E27FC236}">
                <a16:creationId xmlns:a16="http://schemas.microsoft.com/office/drawing/2014/main" id="{7BA0161A-0767-498C-9675-0D497C99D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25" y="1571348"/>
            <a:ext cx="5895975" cy="4615140"/>
          </a:xfrm>
        </p:spPr>
      </p:pic>
      <p:pic>
        <p:nvPicPr>
          <p:cNvPr id="7" name="Picture 6" descr="Graphical user interface, chart, application&#10;&#10;Description automatically generated">
            <a:extLst>
              <a:ext uri="{FF2B5EF4-FFF2-40B4-BE49-F238E27FC236}">
                <a16:creationId xmlns:a16="http://schemas.microsoft.com/office/drawing/2014/main" id="{FD8B4F34-3BED-47C8-9D95-A78D1B481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84412"/>
            <a:ext cx="3662389" cy="4402076"/>
          </a:xfrm>
          <a:prstGeom prst="rect">
            <a:avLst/>
          </a:prstGeom>
        </p:spPr>
      </p:pic>
      <p:sp>
        <p:nvSpPr>
          <p:cNvPr id="9" name="TextBox 8">
            <a:extLst>
              <a:ext uri="{FF2B5EF4-FFF2-40B4-BE49-F238E27FC236}">
                <a16:creationId xmlns:a16="http://schemas.microsoft.com/office/drawing/2014/main" id="{AF3B2D32-C980-4E8C-9848-D8D012774CA7}"/>
              </a:ext>
            </a:extLst>
          </p:cNvPr>
          <p:cNvSpPr txBox="1"/>
          <p:nvPr/>
        </p:nvSpPr>
        <p:spPr>
          <a:xfrm>
            <a:off x="9758389" y="2136652"/>
            <a:ext cx="2146566" cy="3139321"/>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C0C0C0"/>
                </a:highlight>
              </a:rPr>
              <a:t>Offense_code_group is high in Myrtyl street .</a:t>
            </a:r>
          </a:p>
          <a:p>
            <a:pPr marL="285750" indent="-285750">
              <a:buFont typeface="Arial" panose="020B0604020202020204" pitchFamily="34" charset="0"/>
              <a:buChar char="•"/>
            </a:pPr>
            <a:r>
              <a:rPr lang="en-US" dirty="0">
                <a:highlight>
                  <a:srgbClr val="C0C0C0"/>
                </a:highlight>
              </a:rPr>
              <a:t>Offense code is high in year 2017 and low in year 2014</a:t>
            </a:r>
          </a:p>
          <a:p>
            <a:pPr marL="285750" indent="-285750">
              <a:buFont typeface="Arial" panose="020B0604020202020204" pitchFamily="34" charset="0"/>
              <a:buChar char="•"/>
            </a:pPr>
            <a:r>
              <a:rPr lang="en-US" dirty="0">
                <a:highlight>
                  <a:srgbClr val="C0C0C0"/>
                </a:highlight>
              </a:rPr>
              <a:t>Offense_code_group is high in Ucr_Part 3 and low in Ucr_Part 1 </a:t>
            </a:r>
          </a:p>
        </p:txBody>
      </p:sp>
    </p:spTree>
    <p:extLst>
      <p:ext uri="{BB962C8B-B14F-4D97-AF65-F5344CB8AC3E}">
        <p14:creationId xmlns:p14="http://schemas.microsoft.com/office/powerpoint/2010/main" val="1414608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E617-5E01-4912-BB7F-8BF1A11103B9}"/>
              </a:ext>
            </a:extLst>
          </p:cNvPr>
          <p:cNvSpPr>
            <a:spLocks noGrp="1"/>
          </p:cNvSpPr>
          <p:nvPr>
            <p:ph type="title"/>
          </p:nvPr>
        </p:nvSpPr>
        <p:spPr/>
        <p:txBody>
          <a:bodyPr>
            <a:normAutofit/>
          </a:bodyPr>
          <a:lstStyle/>
          <a:p>
            <a:r>
              <a:rPr lang="en-US" sz="4000" b="1" dirty="0">
                <a:highlight>
                  <a:srgbClr val="CC00FF"/>
                </a:highlight>
                <a:latin typeface="+mn-lt"/>
              </a:rPr>
              <a:t>COMPARISION OF DAYANALYSIS CRIMES FROM (2015-2016 AND 2016-2017)</a:t>
            </a:r>
          </a:p>
        </p:txBody>
      </p:sp>
      <p:pic>
        <p:nvPicPr>
          <p:cNvPr id="8194" name="Picture 2">
            <a:extLst>
              <a:ext uri="{FF2B5EF4-FFF2-40B4-BE49-F238E27FC236}">
                <a16:creationId xmlns:a16="http://schemas.microsoft.com/office/drawing/2014/main" id="{CAD025D9-A797-43F3-9C01-462D66D3A1A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952625"/>
            <a:ext cx="5181600" cy="37314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6D96C2E-1CA9-4889-84C5-5FC5D9BE85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43650" y="2057400"/>
            <a:ext cx="5013530" cy="34445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69EFA8-DA84-46C5-B274-D54D3949DB16}"/>
              </a:ext>
            </a:extLst>
          </p:cNvPr>
          <p:cNvSpPr txBox="1"/>
          <p:nvPr/>
        </p:nvSpPr>
        <p:spPr>
          <a:xfrm>
            <a:off x="623789" y="5727649"/>
            <a:ext cx="11957539" cy="707886"/>
          </a:xfrm>
          <a:prstGeom prst="rect">
            <a:avLst/>
          </a:prstGeom>
          <a:noFill/>
        </p:spPr>
        <p:txBody>
          <a:bodyPr wrap="square" rtlCol="0">
            <a:spAutoFit/>
          </a:bodyPr>
          <a:lstStyle/>
          <a:p>
            <a:r>
              <a:rPr lang="en-US" sz="2000" dirty="0"/>
              <a:t>When we compare Day analysis crimes of 2015-2016 and 2016-2017 almost there is similarity major crimes happened in Saturday and in Tuesday the crime rate increased in 2016-2017 compared to 2015-2016</a:t>
            </a:r>
          </a:p>
        </p:txBody>
      </p:sp>
    </p:spTree>
    <p:extLst>
      <p:ext uri="{BB962C8B-B14F-4D97-AF65-F5344CB8AC3E}">
        <p14:creationId xmlns:p14="http://schemas.microsoft.com/office/powerpoint/2010/main" val="66500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5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5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A3BB8A-272B-D84F-9CC4-D5FF7520A748}"/>
              </a:ext>
            </a:extLst>
          </p:cNvPr>
          <p:cNvSpPr>
            <a:spLocks noGrp="1"/>
          </p:cNvSpPr>
          <p:nvPr>
            <p:ph type="title"/>
          </p:nvPr>
        </p:nvSpPr>
        <p:spPr>
          <a:xfrm>
            <a:off x="838200" y="365125"/>
            <a:ext cx="10515600" cy="1325563"/>
          </a:xfrm>
        </p:spPr>
        <p:txBody>
          <a:bodyPr>
            <a:normAutofit/>
          </a:bodyPr>
          <a:lstStyle/>
          <a:p>
            <a:r>
              <a:rPr lang="en-US" sz="4000" b="1" dirty="0">
                <a:highlight>
                  <a:srgbClr val="CC00FF"/>
                </a:highlight>
              </a:rPr>
              <a:t>Application of our project</a:t>
            </a:r>
          </a:p>
        </p:txBody>
      </p:sp>
      <p:sp>
        <p:nvSpPr>
          <p:cNvPr id="73"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997957B-4E0A-4D4F-BD66-DF214F28A861}"/>
              </a:ext>
            </a:extLst>
          </p:cNvPr>
          <p:cNvSpPr>
            <a:spLocks noGrp="1"/>
          </p:cNvSpPr>
          <p:nvPr>
            <p:ph idx="1"/>
          </p:nvPr>
        </p:nvSpPr>
        <p:spPr>
          <a:xfrm>
            <a:off x="838200" y="1825625"/>
            <a:ext cx="10515600" cy="4351338"/>
          </a:xfrm>
        </p:spPr>
        <p:txBody>
          <a:bodyPr>
            <a:normAutofit/>
          </a:bodyPr>
          <a:lstStyle/>
          <a:p>
            <a:r>
              <a:rPr lang="en-US" sz="2000" dirty="0"/>
              <a:t>Boston government can use our model in predicting the most common type of crime occurring in the Boston city </a:t>
            </a:r>
          </a:p>
          <a:p>
            <a:r>
              <a:rPr lang="en-US" sz="2000" dirty="0"/>
              <a:t>It can be helpful in controlling the crime rate by increasing the security in those areas </a:t>
            </a:r>
          </a:p>
          <a:p>
            <a:r>
              <a:rPr lang="en-US" sz="2000" dirty="0"/>
              <a:t>Our main target is to create awareness amongst Boston people about the type of crimes happening especially during the nighttime</a:t>
            </a:r>
          </a:p>
          <a:p>
            <a:r>
              <a:rPr lang="en-US" sz="2000" dirty="0"/>
              <a:t>Safety measures to be taken before we step out of the house during nighttime.</a:t>
            </a:r>
          </a:p>
          <a:p>
            <a:r>
              <a:rPr lang="en-US" sz="2000" dirty="0"/>
              <a:t>Our models can be helpful to most of the real estate companies in selling their properties based on the crime location</a:t>
            </a:r>
          </a:p>
          <a:p>
            <a:pPr marL="0" indent="0">
              <a:buNone/>
            </a:pPr>
            <a:r>
              <a:rPr lang="en-US" sz="2000" dirty="0"/>
              <a:t>                                                                                                                cont.….</a:t>
            </a:r>
          </a:p>
        </p:txBody>
      </p:sp>
    </p:spTree>
    <p:extLst>
      <p:ext uri="{BB962C8B-B14F-4D97-AF65-F5344CB8AC3E}">
        <p14:creationId xmlns:p14="http://schemas.microsoft.com/office/powerpoint/2010/main" val="2541974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7"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07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2"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4878ACC-7A88-4309-822B-81A3092B70F4}"/>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          </a:t>
            </a:r>
            <a:r>
              <a:rPr lang="en-US" sz="4000" b="1" dirty="0">
                <a:solidFill>
                  <a:srgbClr val="FFFFFF"/>
                </a:solidFill>
                <a:highlight>
                  <a:srgbClr val="CC00FF"/>
                </a:highlight>
              </a:rPr>
              <a:t>Crime rate of vs Month</a:t>
            </a:r>
          </a:p>
        </p:txBody>
      </p:sp>
      <p:sp>
        <p:nvSpPr>
          <p:cNvPr id="4" name="TextBox 3">
            <a:extLst>
              <a:ext uri="{FF2B5EF4-FFF2-40B4-BE49-F238E27FC236}">
                <a16:creationId xmlns:a16="http://schemas.microsoft.com/office/drawing/2014/main" id="{8CAA18CE-C826-4C67-8831-58D327A9483C}"/>
              </a:ext>
            </a:extLst>
          </p:cNvPr>
          <p:cNvSpPr txBox="1"/>
          <p:nvPr/>
        </p:nvSpPr>
        <p:spPr>
          <a:xfrm>
            <a:off x="1424904" y="3258105"/>
            <a:ext cx="4053545" cy="2799504"/>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000" dirty="0"/>
              <a:t>July and August had the highest rate of crimes and March had the lowest rate of crime . </a:t>
            </a:r>
          </a:p>
        </p:txBody>
      </p:sp>
      <p:pic>
        <p:nvPicPr>
          <p:cNvPr id="3074" name="Picture 2">
            <a:extLst>
              <a:ext uri="{FF2B5EF4-FFF2-40B4-BE49-F238E27FC236}">
                <a16:creationId xmlns:a16="http://schemas.microsoft.com/office/drawing/2014/main" id="{68CF4C63-EE4E-4B5A-A4AD-0611E68C90D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001" r="9907"/>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35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A711-3037-4EC7-8B1C-9FE28886EAFF}"/>
              </a:ext>
            </a:extLst>
          </p:cNvPr>
          <p:cNvSpPr>
            <a:spLocks noGrp="1"/>
          </p:cNvSpPr>
          <p:nvPr>
            <p:ph type="title"/>
          </p:nvPr>
        </p:nvSpPr>
        <p:spPr/>
        <p:txBody>
          <a:bodyPr>
            <a:normAutofit/>
          </a:bodyPr>
          <a:lstStyle/>
          <a:p>
            <a:r>
              <a:rPr lang="en-US" sz="4000" b="1" dirty="0">
                <a:highlight>
                  <a:srgbClr val="CC00FF"/>
                </a:highlight>
              </a:rPr>
              <a:t>Crime rate vs top ten Streets in Boston</a:t>
            </a:r>
          </a:p>
        </p:txBody>
      </p:sp>
      <p:pic>
        <p:nvPicPr>
          <p:cNvPr id="4098" name="Picture 2">
            <a:extLst>
              <a:ext uri="{FF2B5EF4-FFF2-40B4-BE49-F238E27FC236}">
                <a16:creationId xmlns:a16="http://schemas.microsoft.com/office/drawing/2014/main" id="{1012BA45-0445-48DA-8BB3-B2AE3E4F01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772875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8932B9-5079-48E1-9DC5-F5C856906F3E}"/>
              </a:ext>
            </a:extLst>
          </p:cNvPr>
          <p:cNvSpPr/>
          <p:nvPr/>
        </p:nvSpPr>
        <p:spPr>
          <a:xfrm>
            <a:off x="9072977" y="1690688"/>
            <a:ext cx="2405849" cy="4385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Washington ST was one of the top 10 locations of crimes and Norfolk St is the lowest crime reported street of top 10 ten streets</a:t>
            </a:r>
            <a:r>
              <a:rPr lang="en-US" dirty="0"/>
              <a:t>. </a:t>
            </a:r>
          </a:p>
        </p:txBody>
      </p:sp>
    </p:spTree>
    <p:extLst>
      <p:ext uri="{BB962C8B-B14F-4D97-AF65-F5344CB8AC3E}">
        <p14:creationId xmlns:p14="http://schemas.microsoft.com/office/powerpoint/2010/main" val="3476485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9AC2-EF1E-43D6-ACDA-181AD9749F12}"/>
              </a:ext>
            </a:extLst>
          </p:cNvPr>
          <p:cNvSpPr>
            <a:spLocks noGrp="1"/>
          </p:cNvSpPr>
          <p:nvPr>
            <p:ph type="title"/>
          </p:nvPr>
        </p:nvSpPr>
        <p:spPr/>
        <p:txBody>
          <a:bodyPr>
            <a:normAutofit/>
          </a:bodyPr>
          <a:lstStyle/>
          <a:p>
            <a:r>
              <a:rPr lang="en-US" sz="4000" b="1" dirty="0">
                <a:highlight>
                  <a:srgbClr val="CC00FF"/>
                </a:highlight>
              </a:rPr>
              <a:t>Types of  Count of Offenses</a:t>
            </a:r>
          </a:p>
        </p:txBody>
      </p:sp>
      <p:pic>
        <p:nvPicPr>
          <p:cNvPr id="5122" name="Picture 2">
            <a:extLst>
              <a:ext uri="{FF2B5EF4-FFF2-40B4-BE49-F238E27FC236}">
                <a16:creationId xmlns:a16="http://schemas.microsoft.com/office/drawing/2014/main" id="{0FD3BC6F-8FDD-4FFD-946D-87FBCB1063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101" y="1825625"/>
            <a:ext cx="904449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91D2F2-3DEB-463E-B0F2-C4DA3B400248}"/>
              </a:ext>
            </a:extLst>
          </p:cNvPr>
          <p:cNvSpPr/>
          <p:nvPr/>
        </p:nvSpPr>
        <p:spPr>
          <a:xfrm>
            <a:off x="9863091" y="1606858"/>
            <a:ext cx="1642369" cy="44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Assault,Homicide,Warranty </a:t>
            </a:r>
            <a:r>
              <a:rPr lang="en-US" sz="2000" dirty="0" err="1"/>
              <a:t>Arrests,Firearm</a:t>
            </a:r>
            <a:r>
              <a:rPr lang="en-US" sz="2000" dirty="0"/>
              <a:t> violations and Drug Violations crimes are more in number</a:t>
            </a:r>
          </a:p>
        </p:txBody>
      </p:sp>
    </p:spTree>
    <p:extLst>
      <p:ext uri="{BB962C8B-B14F-4D97-AF65-F5344CB8AC3E}">
        <p14:creationId xmlns:p14="http://schemas.microsoft.com/office/powerpoint/2010/main" val="4169787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1824-04A5-4E5E-87BB-C90BB45868DF}"/>
              </a:ext>
            </a:extLst>
          </p:cNvPr>
          <p:cNvSpPr>
            <a:spLocks noGrp="1"/>
          </p:cNvSpPr>
          <p:nvPr>
            <p:ph type="title"/>
          </p:nvPr>
        </p:nvSpPr>
        <p:spPr/>
        <p:txBody>
          <a:bodyPr>
            <a:normAutofit/>
          </a:bodyPr>
          <a:lstStyle/>
          <a:p>
            <a:r>
              <a:rPr lang="en-US" sz="4000" b="1" dirty="0">
                <a:highlight>
                  <a:srgbClr val="CC00FF"/>
                </a:highlight>
              </a:rPr>
              <a:t>Top 4 Crimes from 2015-2019</a:t>
            </a:r>
            <a:endParaRPr lang="en-US" sz="4000" dirty="0">
              <a:highlight>
                <a:srgbClr val="CC00FF"/>
              </a:highlight>
            </a:endParaRPr>
          </a:p>
        </p:txBody>
      </p:sp>
      <p:pic>
        <p:nvPicPr>
          <p:cNvPr id="5" name="Content Placeholder 4" descr="Chart&#10;&#10;Description automatically generated">
            <a:extLst>
              <a:ext uri="{FF2B5EF4-FFF2-40B4-BE49-F238E27FC236}">
                <a16:creationId xmlns:a16="http://schemas.microsoft.com/office/drawing/2014/main" id="{2A9B8FA3-C16C-4626-BF7D-65CFA3F31F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307" y="1784282"/>
            <a:ext cx="7229308" cy="3848099"/>
          </a:xfrm>
        </p:spPr>
      </p:pic>
      <p:sp>
        <p:nvSpPr>
          <p:cNvPr id="6" name="TextBox 5">
            <a:extLst>
              <a:ext uri="{FF2B5EF4-FFF2-40B4-BE49-F238E27FC236}">
                <a16:creationId xmlns:a16="http://schemas.microsoft.com/office/drawing/2014/main" id="{323B78D5-9D28-4013-8B9A-9CEAE87B38C5}"/>
              </a:ext>
            </a:extLst>
          </p:cNvPr>
          <p:cNvSpPr txBox="1"/>
          <p:nvPr/>
        </p:nvSpPr>
        <p:spPr>
          <a:xfrm>
            <a:off x="7768492" y="2690336"/>
            <a:ext cx="3460262" cy="1631216"/>
          </a:xfrm>
          <a:prstGeom prst="rect">
            <a:avLst/>
          </a:prstGeom>
          <a:noFill/>
        </p:spPr>
        <p:txBody>
          <a:bodyPr wrap="square" rtlCol="0">
            <a:spAutoFit/>
          </a:bodyPr>
          <a:lstStyle/>
          <a:p>
            <a:r>
              <a:rPr lang="en-US" sz="2000" dirty="0"/>
              <a:t>Of the top 4 crimes reported Aggravated Assault is the highest, next is Homicide, third is warrant Arrests and least of top 4 is Firearm violations</a:t>
            </a:r>
          </a:p>
        </p:txBody>
      </p:sp>
    </p:spTree>
    <p:extLst>
      <p:ext uri="{BB962C8B-B14F-4D97-AF65-F5344CB8AC3E}">
        <p14:creationId xmlns:p14="http://schemas.microsoft.com/office/powerpoint/2010/main" val="2537544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372F-EE28-43F5-94B0-14DF639004A8}"/>
              </a:ext>
            </a:extLst>
          </p:cNvPr>
          <p:cNvSpPr>
            <a:spLocks noGrp="1"/>
          </p:cNvSpPr>
          <p:nvPr>
            <p:ph type="title"/>
          </p:nvPr>
        </p:nvSpPr>
        <p:spPr/>
        <p:txBody>
          <a:bodyPr>
            <a:normAutofit/>
          </a:bodyPr>
          <a:lstStyle/>
          <a:p>
            <a:r>
              <a:rPr lang="en-US" sz="4000" b="1" dirty="0">
                <a:highlight>
                  <a:srgbClr val="CC00FF"/>
                </a:highlight>
              </a:rPr>
              <a:t>What are the districts with most crimes ?</a:t>
            </a:r>
          </a:p>
        </p:txBody>
      </p:sp>
      <p:pic>
        <p:nvPicPr>
          <p:cNvPr id="4098" name="Picture 2">
            <a:extLst>
              <a:ext uri="{FF2B5EF4-FFF2-40B4-BE49-F238E27FC236}">
                <a16:creationId xmlns:a16="http://schemas.microsoft.com/office/drawing/2014/main" id="{26D20C87-C975-451F-94D0-2F28EF6D28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426" y="1971711"/>
            <a:ext cx="6866447" cy="3834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E296E8-C0B2-45A1-9533-98592525E9B8}"/>
              </a:ext>
            </a:extLst>
          </p:cNvPr>
          <p:cNvSpPr txBox="1"/>
          <p:nvPr/>
        </p:nvSpPr>
        <p:spPr>
          <a:xfrm>
            <a:off x="7429500" y="2993994"/>
            <a:ext cx="3924300" cy="1323439"/>
          </a:xfrm>
          <a:prstGeom prst="rect">
            <a:avLst/>
          </a:prstGeom>
          <a:noFill/>
        </p:spPr>
        <p:txBody>
          <a:bodyPr wrap="square">
            <a:spAutoFit/>
          </a:bodyPr>
          <a:lstStyle/>
          <a:p>
            <a:r>
              <a:rPr lang="en-US" sz="2000" dirty="0"/>
              <a:t>District A15 has the lowest rate  and B2 has the highest rate.C11 is the second highest in crime rate followed by D4,B3 and A1.</a:t>
            </a:r>
          </a:p>
        </p:txBody>
      </p:sp>
    </p:spTree>
    <p:extLst>
      <p:ext uri="{BB962C8B-B14F-4D97-AF65-F5344CB8AC3E}">
        <p14:creationId xmlns:p14="http://schemas.microsoft.com/office/powerpoint/2010/main" val="256839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8103-F260-40C3-88B3-F7B46CC2D2DA}"/>
              </a:ext>
            </a:extLst>
          </p:cNvPr>
          <p:cNvSpPr>
            <a:spLocks noGrp="1"/>
          </p:cNvSpPr>
          <p:nvPr>
            <p:ph type="title"/>
          </p:nvPr>
        </p:nvSpPr>
        <p:spPr/>
        <p:txBody>
          <a:bodyPr/>
          <a:lstStyle/>
          <a:p>
            <a:r>
              <a:rPr lang="en-US" dirty="0"/>
              <a:t>             </a:t>
            </a:r>
            <a:r>
              <a:rPr lang="en-US" sz="4000" b="1" dirty="0">
                <a:highlight>
                  <a:srgbClr val="FF00FF"/>
                </a:highlight>
              </a:rPr>
              <a:t>Crime Map</a:t>
            </a:r>
          </a:p>
        </p:txBody>
      </p:sp>
      <p:pic>
        <p:nvPicPr>
          <p:cNvPr id="5" name="Content Placeholder 4">
            <a:extLst>
              <a:ext uri="{FF2B5EF4-FFF2-40B4-BE49-F238E27FC236}">
                <a16:creationId xmlns:a16="http://schemas.microsoft.com/office/drawing/2014/main" id="{0AC2BF1B-4841-4802-8ED6-E643838AF7BB}"/>
              </a:ext>
            </a:extLst>
          </p:cNvPr>
          <p:cNvPicPr>
            <a:picLocks noGrp="1" noChangeAspect="1"/>
          </p:cNvPicPr>
          <p:nvPr>
            <p:ph idx="1"/>
          </p:nvPr>
        </p:nvPicPr>
        <p:blipFill rotWithShape="1">
          <a:blip r:embed="rId2"/>
          <a:srcRect l="16814" t="26852" r="11251" b="6763"/>
          <a:stretch/>
        </p:blipFill>
        <p:spPr>
          <a:xfrm>
            <a:off x="838200" y="2032000"/>
            <a:ext cx="8690615" cy="4124959"/>
          </a:xfrm>
        </p:spPr>
      </p:pic>
      <p:sp>
        <p:nvSpPr>
          <p:cNvPr id="8" name="TextBox 7">
            <a:extLst>
              <a:ext uri="{FF2B5EF4-FFF2-40B4-BE49-F238E27FC236}">
                <a16:creationId xmlns:a16="http://schemas.microsoft.com/office/drawing/2014/main" id="{86807B90-F66E-4CE7-87FD-34F66ECB6BE2}"/>
              </a:ext>
            </a:extLst>
          </p:cNvPr>
          <p:cNvSpPr txBox="1"/>
          <p:nvPr/>
        </p:nvSpPr>
        <p:spPr>
          <a:xfrm>
            <a:off x="9905473" y="2120777"/>
            <a:ext cx="1748901" cy="3754874"/>
          </a:xfrm>
          <a:prstGeom prst="rect">
            <a:avLst/>
          </a:prstGeom>
          <a:noFill/>
        </p:spPr>
        <p:txBody>
          <a:bodyPr wrap="square" rtlCol="0">
            <a:spAutoFit/>
          </a:bodyPr>
          <a:lstStyle/>
          <a:p>
            <a:r>
              <a:rPr lang="en-US" sz="2000" dirty="0"/>
              <a:t>Most of the crimes happen in the heart of the city. When we see the pink hotspots most other crimes are happening in Bost City and surrou</a:t>
            </a:r>
            <a:r>
              <a:rPr lang="en-US" dirty="0"/>
              <a:t>nding </a:t>
            </a:r>
            <a:r>
              <a:rPr lang="en-US" sz="2000" dirty="0"/>
              <a:t>areas.</a:t>
            </a:r>
          </a:p>
        </p:txBody>
      </p:sp>
    </p:spTree>
    <p:extLst>
      <p:ext uri="{BB962C8B-B14F-4D97-AF65-F5344CB8AC3E}">
        <p14:creationId xmlns:p14="http://schemas.microsoft.com/office/powerpoint/2010/main" val="1187208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21D1-C375-4B70-94A9-468F3A7997A4}"/>
              </a:ext>
            </a:extLst>
          </p:cNvPr>
          <p:cNvSpPr>
            <a:spLocks noGrp="1"/>
          </p:cNvSpPr>
          <p:nvPr>
            <p:ph type="title"/>
          </p:nvPr>
        </p:nvSpPr>
        <p:spPr/>
        <p:txBody>
          <a:bodyPr/>
          <a:lstStyle/>
          <a:p>
            <a:r>
              <a:rPr lang="en-US" b="1" dirty="0"/>
              <a:t>                 </a:t>
            </a:r>
            <a:r>
              <a:rPr lang="en-US" sz="4000" b="1" dirty="0">
                <a:highlight>
                  <a:srgbClr val="FF00FF"/>
                </a:highlight>
                <a:latin typeface="+mn-lt"/>
              </a:rPr>
              <a:t>Shooting vs District </a:t>
            </a:r>
          </a:p>
        </p:txBody>
      </p:sp>
      <p:pic>
        <p:nvPicPr>
          <p:cNvPr id="6146" name="Picture 2">
            <a:extLst>
              <a:ext uri="{FF2B5EF4-FFF2-40B4-BE49-F238E27FC236}">
                <a16:creationId xmlns:a16="http://schemas.microsoft.com/office/drawing/2014/main" id="{F2B85E8F-21BB-44A6-B5F4-E1C798C13C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201" y="1624753"/>
            <a:ext cx="4761905" cy="3466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0498320-C066-4511-B558-F3659430C1DE}"/>
              </a:ext>
            </a:extLst>
          </p:cNvPr>
          <p:cNvPicPr>
            <a:picLocks noChangeAspect="1"/>
          </p:cNvPicPr>
          <p:nvPr/>
        </p:nvPicPr>
        <p:blipFill rotWithShape="1">
          <a:blip r:embed="rId3"/>
          <a:srcRect l="6525" t="38641" r="49243" b="28649"/>
          <a:stretch/>
        </p:blipFill>
        <p:spPr>
          <a:xfrm>
            <a:off x="5560250" y="1891323"/>
            <a:ext cx="4870224" cy="2415462"/>
          </a:xfrm>
          <a:prstGeom prst="rect">
            <a:avLst/>
          </a:prstGeom>
        </p:spPr>
      </p:pic>
      <p:sp>
        <p:nvSpPr>
          <p:cNvPr id="3" name="TextBox 2">
            <a:extLst>
              <a:ext uri="{FF2B5EF4-FFF2-40B4-BE49-F238E27FC236}">
                <a16:creationId xmlns:a16="http://schemas.microsoft.com/office/drawing/2014/main" id="{C7B3FB41-C158-4C57-924C-0FD507299758}"/>
              </a:ext>
            </a:extLst>
          </p:cNvPr>
          <p:cNvSpPr txBox="1"/>
          <p:nvPr/>
        </p:nvSpPr>
        <p:spPr>
          <a:xfrm>
            <a:off x="267468" y="5292055"/>
            <a:ext cx="11816862" cy="707886"/>
          </a:xfrm>
          <a:prstGeom prst="rect">
            <a:avLst/>
          </a:prstGeom>
          <a:noFill/>
        </p:spPr>
        <p:txBody>
          <a:bodyPr wrap="square" rtlCol="0">
            <a:spAutoFit/>
          </a:bodyPr>
          <a:lstStyle/>
          <a:p>
            <a:r>
              <a:rPr lang="en-US" sz="2000" dirty="0"/>
              <a:t>Highest number of shootings happened in B2 ,second highest is  B3,third highest is C11 and very low shootings reported in District A1,A15,D14,E5,D4,E18,A7 and C6 </a:t>
            </a:r>
          </a:p>
        </p:txBody>
      </p:sp>
    </p:spTree>
    <p:extLst>
      <p:ext uri="{BB962C8B-B14F-4D97-AF65-F5344CB8AC3E}">
        <p14:creationId xmlns:p14="http://schemas.microsoft.com/office/powerpoint/2010/main" val="3579804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58ED-B92C-43AC-8167-81A1B7994D5B}"/>
              </a:ext>
            </a:extLst>
          </p:cNvPr>
          <p:cNvSpPr>
            <a:spLocks noGrp="1"/>
          </p:cNvSpPr>
          <p:nvPr>
            <p:ph type="title"/>
          </p:nvPr>
        </p:nvSpPr>
        <p:spPr/>
        <p:txBody>
          <a:bodyPr/>
          <a:lstStyle/>
          <a:p>
            <a:r>
              <a:rPr lang="en-US" b="1" dirty="0"/>
              <a:t>               </a:t>
            </a:r>
            <a:r>
              <a:rPr lang="en-US" sz="4000" b="1" dirty="0">
                <a:highlight>
                  <a:srgbClr val="CC00FF"/>
                </a:highlight>
              </a:rPr>
              <a:t>Major Crimes in Boston</a:t>
            </a:r>
          </a:p>
        </p:txBody>
      </p:sp>
      <p:pic>
        <p:nvPicPr>
          <p:cNvPr id="9" name="Content Placeholder 8">
            <a:extLst>
              <a:ext uri="{FF2B5EF4-FFF2-40B4-BE49-F238E27FC236}">
                <a16:creationId xmlns:a16="http://schemas.microsoft.com/office/drawing/2014/main" id="{01050BE4-4AE9-4753-9739-D47192061272}"/>
              </a:ext>
            </a:extLst>
          </p:cNvPr>
          <p:cNvPicPr>
            <a:picLocks noGrp="1" noChangeAspect="1"/>
          </p:cNvPicPr>
          <p:nvPr>
            <p:ph idx="1"/>
          </p:nvPr>
        </p:nvPicPr>
        <p:blipFill rotWithShape="1">
          <a:blip r:embed="rId2"/>
          <a:srcRect l="6922" t="45371" r="27540" b="20774"/>
          <a:stretch/>
        </p:blipFill>
        <p:spPr>
          <a:xfrm>
            <a:off x="687903" y="1544319"/>
            <a:ext cx="5408097" cy="2160905"/>
          </a:xfrm>
        </p:spPr>
      </p:pic>
      <p:sp>
        <p:nvSpPr>
          <p:cNvPr id="5" name="TextBox 4">
            <a:extLst>
              <a:ext uri="{FF2B5EF4-FFF2-40B4-BE49-F238E27FC236}">
                <a16:creationId xmlns:a16="http://schemas.microsoft.com/office/drawing/2014/main" id="{72172816-89A5-4820-97D6-F2FBD7887CF5}"/>
              </a:ext>
            </a:extLst>
          </p:cNvPr>
          <p:cNvSpPr txBox="1"/>
          <p:nvPr/>
        </p:nvSpPr>
        <p:spPr>
          <a:xfrm>
            <a:off x="6343651" y="1544319"/>
            <a:ext cx="4600574" cy="2554545"/>
          </a:xfrm>
          <a:prstGeom prst="rect">
            <a:avLst/>
          </a:prstGeom>
          <a:noFill/>
        </p:spPr>
        <p:txBody>
          <a:bodyPr wrap="square">
            <a:spAutoFit/>
          </a:bodyPr>
          <a:lstStyle/>
          <a:p>
            <a:pPr marL="342900" indent="-342900">
              <a:buFont typeface="Arial" panose="020B0604020202020204" pitchFamily="34" charset="0"/>
              <a:buChar char="•"/>
            </a:pPr>
            <a:r>
              <a:rPr lang="en-US" sz="2000" b="1" dirty="0"/>
              <a:t>There are 63 primary types of crimes (2015-2019): </a:t>
            </a:r>
          </a:p>
          <a:p>
            <a:pPr marL="342900" indent="-342900">
              <a:buFont typeface="Arial" panose="020B0604020202020204" pitchFamily="34" charset="0"/>
              <a:buChar char="•"/>
            </a:pPr>
            <a:r>
              <a:rPr lang="en-US" sz="2000" b="1" dirty="0"/>
              <a:t>Of 63 primary types top 4 crimes are :</a:t>
            </a:r>
          </a:p>
          <a:p>
            <a:pPr marL="342900" indent="-342900">
              <a:buFont typeface="Arial" panose="020B0604020202020204" pitchFamily="34" charset="0"/>
              <a:buChar char="•"/>
            </a:pPr>
            <a:r>
              <a:rPr lang="en-US" sz="2000" dirty="0"/>
              <a:t>There were 40477 motor vehicle accident response. </a:t>
            </a:r>
          </a:p>
          <a:p>
            <a:pPr marL="342900" indent="-342900">
              <a:buFont typeface="Arial" panose="020B0604020202020204" pitchFamily="34" charset="0"/>
              <a:buChar char="•"/>
            </a:pPr>
            <a:r>
              <a:rPr lang="en-US" sz="2000" dirty="0"/>
              <a:t>There were 33618 Larceny .</a:t>
            </a:r>
          </a:p>
          <a:p>
            <a:pPr marL="342900" indent="-342900">
              <a:buFont typeface="Arial" panose="020B0604020202020204" pitchFamily="34" charset="0"/>
              <a:buChar char="•"/>
            </a:pPr>
            <a:r>
              <a:rPr lang="en-US" sz="2000" dirty="0"/>
              <a:t>There were 31119 Medical Assistance .</a:t>
            </a:r>
          </a:p>
          <a:p>
            <a:pPr marL="342900" indent="-342900">
              <a:buFont typeface="Arial" panose="020B0604020202020204" pitchFamily="34" charset="0"/>
              <a:buChar char="•"/>
            </a:pPr>
            <a:r>
              <a:rPr lang="en-US" sz="2000" dirty="0"/>
              <a:t>There were 23710 Investigate Person </a:t>
            </a:r>
            <a:r>
              <a:rPr lang="en-US" dirty="0"/>
              <a:t>. </a:t>
            </a:r>
          </a:p>
        </p:txBody>
      </p:sp>
      <p:pic>
        <p:nvPicPr>
          <p:cNvPr id="4" name="Picture 3" descr="Chart, bar chart&#10;&#10;Description automatically generated">
            <a:extLst>
              <a:ext uri="{FF2B5EF4-FFF2-40B4-BE49-F238E27FC236}">
                <a16:creationId xmlns:a16="http://schemas.microsoft.com/office/drawing/2014/main" id="{320BE625-9B46-4F3F-AAC6-C9C7532BA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63" y="4148087"/>
            <a:ext cx="5924062" cy="2625497"/>
          </a:xfrm>
          <a:prstGeom prst="rect">
            <a:avLst/>
          </a:prstGeom>
        </p:spPr>
      </p:pic>
    </p:spTree>
    <p:extLst>
      <p:ext uri="{BB962C8B-B14F-4D97-AF65-F5344CB8AC3E}">
        <p14:creationId xmlns:p14="http://schemas.microsoft.com/office/powerpoint/2010/main" val="1791574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5ADD-23F0-45BC-A2A4-A5AA200734CC}"/>
              </a:ext>
            </a:extLst>
          </p:cNvPr>
          <p:cNvSpPr>
            <a:spLocks noGrp="1"/>
          </p:cNvSpPr>
          <p:nvPr>
            <p:ph type="title"/>
          </p:nvPr>
        </p:nvSpPr>
        <p:spPr>
          <a:xfrm>
            <a:off x="838200" y="472792"/>
            <a:ext cx="10515600" cy="1325563"/>
          </a:xfrm>
        </p:spPr>
        <p:txBody>
          <a:bodyPr>
            <a:normAutofit/>
          </a:bodyPr>
          <a:lstStyle/>
          <a:p>
            <a:r>
              <a:rPr lang="en-US" sz="4000" b="1" dirty="0">
                <a:highlight>
                  <a:srgbClr val="CC00FF"/>
                </a:highlight>
              </a:rPr>
              <a:t>What are the least 5 locations of crime ? </a:t>
            </a:r>
          </a:p>
        </p:txBody>
      </p:sp>
      <p:pic>
        <p:nvPicPr>
          <p:cNvPr id="4" name="Content Placeholder 3">
            <a:extLst>
              <a:ext uri="{FF2B5EF4-FFF2-40B4-BE49-F238E27FC236}">
                <a16:creationId xmlns:a16="http://schemas.microsoft.com/office/drawing/2014/main" id="{3D467F9F-174E-4AA3-9CCC-B65CCD683E59}"/>
              </a:ext>
            </a:extLst>
          </p:cNvPr>
          <p:cNvPicPr>
            <a:picLocks noGrp="1" noChangeAspect="1"/>
          </p:cNvPicPr>
          <p:nvPr>
            <p:ph idx="1"/>
          </p:nvPr>
        </p:nvPicPr>
        <p:blipFill>
          <a:blip r:embed="rId2"/>
          <a:stretch>
            <a:fillRect/>
          </a:stretch>
        </p:blipFill>
        <p:spPr>
          <a:xfrm>
            <a:off x="731316" y="1845187"/>
            <a:ext cx="4694327" cy="3560373"/>
          </a:xfrm>
          <a:prstGeom prst="rect">
            <a:avLst/>
          </a:prstGeom>
        </p:spPr>
      </p:pic>
      <p:sp>
        <p:nvSpPr>
          <p:cNvPr id="3" name="TextBox 2">
            <a:extLst>
              <a:ext uri="{FF2B5EF4-FFF2-40B4-BE49-F238E27FC236}">
                <a16:creationId xmlns:a16="http://schemas.microsoft.com/office/drawing/2014/main" id="{31E52A39-BA37-4765-965D-0C3563002885}"/>
              </a:ext>
            </a:extLst>
          </p:cNvPr>
          <p:cNvSpPr txBox="1"/>
          <p:nvPr/>
        </p:nvSpPr>
        <p:spPr>
          <a:xfrm>
            <a:off x="6007224" y="2602524"/>
            <a:ext cx="5346576"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Least 5 locations of crime are Harlem pl,Farewell Ave,Presby pl,Burroughs pl,ward CT</a:t>
            </a:r>
          </a:p>
        </p:txBody>
      </p:sp>
    </p:spTree>
    <p:extLst>
      <p:ext uri="{BB962C8B-B14F-4D97-AF65-F5344CB8AC3E}">
        <p14:creationId xmlns:p14="http://schemas.microsoft.com/office/powerpoint/2010/main" val="2483480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E12D3D2-0CEF-42B7-96A9-2E03633060E2}"/>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                </a:t>
            </a:r>
            <a:r>
              <a:rPr lang="en-US" sz="4000" b="1" dirty="0">
                <a:solidFill>
                  <a:srgbClr val="FFFFFF"/>
                </a:solidFill>
                <a:highlight>
                  <a:srgbClr val="CC00FF"/>
                </a:highlight>
              </a:rPr>
              <a:t>Further Analysis </a:t>
            </a:r>
          </a:p>
        </p:txBody>
      </p:sp>
      <p:sp>
        <p:nvSpPr>
          <p:cNvPr id="3" name="Content Placeholder 2">
            <a:extLst>
              <a:ext uri="{FF2B5EF4-FFF2-40B4-BE49-F238E27FC236}">
                <a16:creationId xmlns:a16="http://schemas.microsoft.com/office/drawing/2014/main" id="{4E1623C5-D42E-4DD7-B85E-5E324D8DEAD0}"/>
              </a:ext>
            </a:extLst>
          </p:cNvPr>
          <p:cNvSpPr>
            <a:spLocks noGrp="1"/>
          </p:cNvSpPr>
          <p:nvPr>
            <p:ph idx="1"/>
          </p:nvPr>
        </p:nvSpPr>
        <p:spPr>
          <a:xfrm>
            <a:off x="1367624" y="2490436"/>
            <a:ext cx="9708995" cy="3567173"/>
          </a:xfrm>
        </p:spPr>
        <p:txBody>
          <a:bodyPr anchor="ctr">
            <a:normAutofit/>
          </a:bodyPr>
          <a:lstStyle/>
          <a:p>
            <a:r>
              <a:rPr lang="en-US" sz="2000" b="0" i="0" dirty="0">
                <a:effectLst/>
                <a:latin typeface="Inter"/>
              </a:rPr>
              <a:t>This EDA just scratches the surface of the dataset. </a:t>
            </a:r>
          </a:p>
          <a:p>
            <a:r>
              <a:rPr lang="en-US" sz="2000" b="0" i="0" dirty="0">
                <a:effectLst/>
                <a:latin typeface="Inter"/>
              </a:rPr>
              <a:t>Further analyses could explore how different types of crimes vary in time and space</a:t>
            </a:r>
          </a:p>
          <a:p>
            <a:r>
              <a:rPr lang="en-US" sz="2000" b="0" i="0" dirty="0">
                <a:effectLst/>
                <a:latin typeface="Inter"/>
              </a:rPr>
              <a:t>Another interesting direction would be to combine this with other data about Boston, such as demography or even the weather  to investigate what factors predict crime rates across time and space.</a:t>
            </a:r>
            <a:endParaRPr lang="en-US" sz="2000" dirty="0"/>
          </a:p>
        </p:txBody>
      </p:sp>
    </p:spTree>
    <p:extLst>
      <p:ext uri="{BB962C8B-B14F-4D97-AF65-F5344CB8AC3E}">
        <p14:creationId xmlns:p14="http://schemas.microsoft.com/office/powerpoint/2010/main" val="409588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84F6A2-9888-0842-85EC-24CBCA1566C1}"/>
              </a:ext>
            </a:extLst>
          </p:cNvPr>
          <p:cNvSpPr>
            <a:spLocks noGrp="1"/>
          </p:cNvSpPr>
          <p:nvPr>
            <p:ph type="title"/>
          </p:nvPr>
        </p:nvSpPr>
        <p:spPr>
          <a:xfrm>
            <a:off x="1137034" y="609600"/>
            <a:ext cx="6881026" cy="1322887"/>
          </a:xfrm>
        </p:spPr>
        <p:txBody>
          <a:bodyPr>
            <a:normAutofit/>
          </a:bodyPr>
          <a:lstStyle/>
          <a:p>
            <a:r>
              <a:rPr lang="en-US" sz="4000" b="1" dirty="0">
                <a:highlight>
                  <a:srgbClr val="CC00FF"/>
                </a:highlight>
              </a:rPr>
              <a:t>Cont.…</a:t>
            </a:r>
          </a:p>
        </p:txBody>
      </p:sp>
      <p:sp>
        <p:nvSpPr>
          <p:cNvPr id="3" name="Content Placeholder 2">
            <a:extLst>
              <a:ext uri="{FF2B5EF4-FFF2-40B4-BE49-F238E27FC236}">
                <a16:creationId xmlns:a16="http://schemas.microsoft.com/office/drawing/2014/main" id="{BBC4BFB5-35AA-B749-8D4D-3EF2DC2AE212}"/>
              </a:ext>
            </a:extLst>
          </p:cNvPr>
          <p:cNvSpPr>
            <a:spLocks noGrp="1"/>
          </p:cNvSpPr>
          <p:nvPr>
            <p:ph idx="1"/>
          </p:nvPr>
        </p:nvSpPr>
        <p:spPr>
          <a:xfrm>
            <a:off x="932848" y="1932487"/>
            <a:ext cx="6573951" cy="3908585"/>
          </a:xfrm>
        </p:spPr>
        <p:txBody>
          <a:bodyPr>
            <a:normAutofit/>
          </a:bodyPr>
          <a:lstStyle/>
          <a:p>
            <a:r>
              <a:rPr lang="en-US" sz="2000" dirty="0"/>
              <a:t>It is also helpful for businesses to identify less crime places and plan their business accordingly</a:t>
            </a:r>
          </a:p>
          <a:p>
            <a:r>
              <a:rPr lang="en-US" sz="2000" dirty="0"/>
              <a:t>Our models can be deployed in house rental application to view the geographical crime spots in and around the houses which customers are planning to move.</a:t>
            </a:r>
          </a:p>
          <a:p>
            <a:endParaRPr lang="en-US" sz="2000" dirty="0"/>
          </a:p>
        </p:txBody>
      </p:sp>
      <p:pic>
        <p:nvPicPr>
          <p:cNvPr id="7" name="Graphic 6" descr="Magnifying glass">
            <a:extLst>
              <a:ext uri="{FF2B5EF4-FFF2-40B4-BE49-F238E27FC236}">
                <a16:creationId xmlns:a16="http://schemas.microsoft.com/office/drawing/2014/main" id="{57B708CF-2B17-4446-95C1-21174D3F1D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981" y="1990229"/>
            <a:ext cx="2906973" cy="2906973"/>
          </a:xfrm>
          <a:prstGeom prst="rect">
            <a:avLst/>
          </a:prstGeom>
        </p:spPr>
      </p:pic>
    </p:spTree>
    <p:extLst>
      <p:ext uri="{BB962C8B-B14F-4D97-AF65-F5344CB8AC3E}">
        <p14:creationId xmlns:p14="http://schemas.microsoft.com/office/powerpoint/2010/main" val="839947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92D3-A3CC-4513-A91B-92B264CDA46F}"/>
              </a:ext>
            </a:extLst>
          </p:cNvPr>
          <p:cNvSpPr>
            <a:spLocks noGrp="1"/>
          </p:cNvSpPr>
          <p:nvPr>
            <p:ph type="title"/>
          </p:nvPr>
        </p:nvSpPr>
        <p:spPr>
          <a:xfrm>
            <a:off x="801858" y="727543"/>
            <a:ext cx="10155039" cy="592373"/>
          </a:xfrm>
        </p:spPr>
        <p:txBody>
          <a:bodyPr>
            <a:normAutofit fontScale="90000"/>
          </a:bodyPr>
          <a:lstStyle/>
          <a:p>
            <a:r>
              <a:rPr lang="en-US" sz="3600" b="1" i="0" dirty="0">
                <a:solidFill>
                  <a:srgbClr val="000000"/>
                </a:solidFill>
                <a:effectLst/>
                <a:highlight>
                  <a:srgbClr val="CC0066"/>
                </a:highlight>
                <a:latin typeface="Helvetica Neue"/>
              </a:rPr>
              <a:t>Spatial analysis </a:t>
            </a:r>
            <a:br>
              <a:rPr lang="en-US" sz="3100" b="1" i="0" dirty="0">
                <a:solidFill>
                  <a:srgbClr val="000000"/>
                </a:solidFill>
                <a:effectLst/>
                <a:latin typeface="Helvetica Neue"/>
              </a:rPr>
            </a:br>
            <a:br>
              <a:rPr lang="en-US" sz="3100" b="1" i="0" dirty="0">
                <a:solidFill>
                  <a:srgbClr val="000000"/>
                </a:solidFill>
                <a:effectLst/>
                <a:latin typeface="Helvetica Neue"/>
              </a:rPr>
            </a:br>
            <a:r>
              <a:rPr lang="en-US" sz="3100" b="1" i="0" dirty="0">
                <a:solidFill>
                  <a:srgbClr val="000000"/>
                </a:solidFill>
                <a:effectLst/>
                <a:highlight>
                  <a:srgbClr val="CC00FF"/>
                </a:highlight>
                <a:latin typeface="Helvetica Neue"/>
              </a:rPr>
              <a:t>View Streets in Boston with highest crime rate -2020</a:t>
            </a:r>
            <a:br>
              <a:rPr lang="en-US" b="1" i="0" dirty="0">
                <a:solidFill>
                  <a:srgbClr val="000000"/>
                </a:solidFill>
                <a:effectLst/>
                <a:latin typeface="Helvetica Neue"/>
              </a:rPr>
            </a:br>
            <a:endParaRPr lang="en-US" dirty="0"/>
          </a:p>
        </p:txBody>
      </p:sp>
      <p:pic>
        <p:nvPicPr>
          <p:cNvPr id="5" name="Content Placeholder 4" descr="Diagram&#10;&#10;Description automatically generated">
            <a:extLst>
              <a:ext uri="{FF2B5EF4-FFF2-40B4-BE49-F238E27FC236}">
                <a16:creationId xmlns:a16="http://schemas.microsoft.com/office/drawing/2014/main" id="{92ACDB79-FE39-48E9-BB96-B1715781B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569" y="1494945"/>
            <a:ext cx="7641203" cy="5113813"/>
          </a:xfrm>
        </p:spPr>
      </p:pic>
      <p:sp>
        <p:nvSpPr>
          <p:cNvPr id="6" name="Rectangle 5">
            <a:extLst>
              <a:ext uri="{FF2B5EF4-FFF2-40B4-BE49-F238E27FC236}">
                <a16:creationId xmlns:a16="http://schemas.microsoft.com/office/drawing/2014/main" id="{40F4A521-2A04-4599-AE7D-0D975D9D9D6A}"/>
              </a:ext>
            </a:extLst>
          </p:cNvPr>
          <p:cNvSpPr/>
          <p:nvPr/>
        </p:nvSpPr>
        <p:spPr>
          <a:xfrm>
            <a:off x="8275472" y="1392140"/>
            <a:ext cx="3450866" cy="5319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sz="2000" b="1" dirty="0">
                <a:solidFill>
                  <a:srgbClr val="292929"/>
                </a:solidFill>
                <a:highlight>
                  <a:srgbClr val="FFFF00"/>
                </a:highlight>
              </a:rPr>
              <a:t>Streets with highest crime Rate</a:t>
            </a:r>
            <a:endParaRPr lang="en-US" sz="2000" dirty="0">
              <a:solidFill>
                <a:srgbClr val="292929"/>
              </a:solidFill>
            </a:endParaRPr>
          </a:p>
          <a:p>
            <a:pPr marL="285750" indent="-285750" algn="ctr">
              <a:buFont typeface="Arial" panose="020B0604020202020204" pitchFamily="34" charset="0"/>
              <a:buChar char="•"/>
            </a:pPr>
            <a:r>
              <a:rPr lang="en-US" sz="2000" dirty="0">
                <a:solidFill>
                  <a:srgbClr val="292929"/>
                </a:solidFill>
              </a:rPr>
              <a:t>Washington Street</a:t>
            </a:r>
          </a:p>
          <a:p>
            <a:pPr marL="285750" indent="-285750" algn="ctr">
              <a:buFont typeface="Arial" panose="020B0604020202020204" pitchFamily="34" charset="0"/>
              <a:buChar char="•"/>
            </a:pPr>
            <a:r>
              <a:rPr lang="en-US" sz="2000" dirty="0">
                <a:solidFill>
                  <a:srgbClr val="292929"/>
                </a:solidFill>
              </a:rPr>
              <a:t>River Street</a:t>
            </a:r>
          </a:p>
          <a:p>
            <a:pPr marL="285750" indent="-285750" algn="ctr">
              <a:buFont typeface="Arial" panose="020B0604020202020204" pitchFamily="34" charset="0"/>
              <a:buChar char="•"/>
            </a:pPr>
            <a:r>
              <a:rPr lang="en-US" sz="2000" dirty="0">
                <a:solidFill>
                  <a:srgbClr val="292929"/>
                </a:solidFill>
              </a:rPr>
              <a:t>Dubley Street</a:t>
            </a:r>
          </a:p>
          <a:p>
            <a:pPr marL="285750" indent="-285750" algn="ctr">
              <a:buFont typeface="Arial" panose="020B0604020202020204" pitchFamily="34" charset="0"/>
              <a:buChar char="•"/>
            </a:pPr>
            <a:r>
              <a:rPr lang="en-US" sz="2000" b="1" dirty="0">
                <a:solidFill>
                  <a:schemeClr val="tx1"/>
                </a:solidFill>
                <a:highlight>
                  <a:srgbClr val="FFFF00"/>
                </a:highlight>
              </a:rPr>
              <a:t>Others Streets with Crime</a:t>
            </a:r>
            <a:endParaRPr lang="en-US" sz="2000" dirty="0"/>
          </a:p>
          <a:p>
            <a:pPr marL="285750" indent="-285750" algn="ctr">
              <a:buFont typeface="Arial" panose="020B0604020202020204" pitchFamily="34" charset="0"/>
              <a:buChar char="•"/>
            </a:pPr>
            <a:r>
              <a:rPr lang="en-US" sz="2000" b="1" dirty="0"/>
              <a:t>Columbia Road</a:t>
            </a:r>
          </a:p>
          <a:p>
            <a:pPr marL="285750" indent="-285750" algn="ctr">
              <a:buFont typeface="Arial" panose="020B0604020202020204" pitchFamily="34" charset="0"/>
              <a:buChar char="•"/>
            </a:pPr>
            <a:r>
              <a:rPr lang="en-US" sz="2000" b="1" dirty="0"/>
              <a:t>Seaver Street</a:t>
            </a:r>
          </a:p>
          <a:p>
            <a:pPr marL="285750" indent="-285750" algn="ctr">
              <a:buFont typeface="Arial" panose="020B0604020202020204" pitchFamily="34" charset="0"/>
              <a:buChar char="•"/>
            </a:pPr>
            <a:r>
              <a:rPr lang="en-US" sz="2000" b="1" dirty="0"/>
              <a:t>Hills Avenue</a:t>
            </a:r>
          </a:p>
          <a:p>
            <a:pPr marL="285750" indent="-285750" algn="ctr">
              <a:buFont typeface="Arial" panose="020B0604020202020204" pitchFamily="34" charset="0"/>
              <a:buChar char="•"/>
            </a:pPr>
            <a:r>
              <a:rPr lang="en-US" sz="2000" b="1" dirty="0"/>
              <a:t>Norfolk Street</a:t>
            </a:r>
          </a:p>
          <a:p>
            <a:pPr marL="285750" indent="-285750" algn="ctr">
              <a:buFont typeface="Arial" panose="020B0604020202020204" pitchFamily="34" charset="0"/>
              <a:buChar char="•"/>
            </a:pPr>
            <a:r>
              <a:rPr lang="en-US" sz="2000" b="1" dirty="0"/>
              <a:t>Geneva Avenue</a:t>
            </a:r>
          </a:p>
          <a:p>
            <a:pPr marL="285750" indent="-285750" algn="ctr">
              <a:buFont typeface="Arial" panose="020B0604020202020204" pitchFamily="34" charset="0"/>
              <a:buChar char="•"/>
            </a:pPr>
            <a:r>
              <a:rPr lang="en-US" sz="2000" b="1" dirty="0"/>
              <a:t>Quincey Street</a:t>
            </a:r>
          </a:p>
          <a:p>
            <a:pPr marL="285750" indent="-285750" algn="ctr">
              <a:buFont typeface="Arial" panose="020B0604020202020204" pitchFamily="34" charset="0"/>
              <a:buChar char="•"/>
            </a:pPr>
            <a:r>
              <a:rPr lang="en-US" sz="2000" b="1" dirty="0"/>
              <a:t>Bowdon Street</a:t>
            </a:r>
          </a:p>
          <a:p>
            <a:pPr algn="ctr"/>
            <a:endParaRPr lang="en-US" dirty="0"/>
          </a:p>
        </p:txBody>
      </p:sp>
    </p:spTree>
    <p:extLst>
      <p:ext uri="{BB962C8B-B14F-4D97-AF65-F5344CB8AC3E}">
        <p14:creationId xmlns:p14="http://schemas.microsoft.com/office/powerpoint/2010/main" val="3572169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2DABB14-7BC0-4E69-8868-61CBDEE6F365}"/>
              </a:ext>
            </a:extLst>
          </p:cNvPr>
          <p:cNvSpPr>
            <a:spLocks noGrp="1"/>
          </p:cNvSpPr>
          <p:nvPr>
            <p:ph type="title"/>
          </p:nvPr>
        </p:nvSpPr>
        <p:spPr>
          <a:xfrm>
            <a:off x="7768503" y="955052"/>
            <a:ext cx="3220127" cy="1203843"/>
          </a:xfrm>
        </p:spPr>
        <p:txBody>
          <a:bodyPr vert="horz" lIns="91440" tIns="45720" rIns="91440" bIns="45720" rtlCol="0" anchor="b">
            <a:normAutofit fontScale="90000"/>
          </a:bodyPr>
          <a:lstStyle/>
          <a:p>
            <a:r>
              <a:rPr lang="en-US" sz="3100" b="1" i="0" dirty="0">
                <a:solidFill>
                  <a:srgbClr val="FFFFFF"/>
                </a:solidFill>
                <a:effectLst/>
                <a:highlight>
                  <a:srgbClr val="CC00FF"/>
                </a:highlight>
                <a:latin typeface="+mn-lt"/>
              </a:rPr>
              <a:t>View Districts with highest crime rate</a:t>
            </a:r>
            <a:br>
              <a:rPr lang="en-US" sz="3100" b="1" i="0" dirty="0">
                <a:solidFill>
                  <a:srgbClr val="FFFFFF"/>
                </a:solidFill>
                <a:effectLst/>
                <a:highlight>
                  <a:srgbClr val="CC00FF"/>
                </a:highlight>
                <a:latin typeface="+mn-lt"/>
              </a:rPr>
            </a:br>
            <a:endParaRPr lang="en-US" sz="3100" b="1" dirty="0">
              <a:solidFill>
                <a:srgbClr val="FFFFFF"/>
              </a:solidFill>
              <a:highlight>
                <a:srgbClr val="CC00FF"/>
              </a:highlight>
              <a:latin typeface="+mn-lt"/>
            </a:endParaRPr>
          </a:p>
        </p:txBody>
      </p:sp>
      <p:pic>
        <p:nvPicPr>
          <p:cNvPr id="11" name="Content Placeholder 10" descr="A picture containing map&#10;&#10;Description automatically generated">
            <a:extLst>
              <a:ext uri="{FF2B5EF4-FFF2-40B4-BE49-F238E27FC236}">
                <a16:creationId xmlns:a16="http://schemas.microsoft.com/office/drawing/2014/main" id="{CFD21569-8C25-43DA-A39B-6EC6525A73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89" r="6478" b="-2"/>
          <a:stretch/>
        </p:blipFill>
        <p:spPr>
          <a:xfrm>
            <a:off x="-17429" y="670936"/>
            <a:ext cx="7135162" cy="5249798"/>
          </a:xfrm>
          <a:prstGeom prst="rect">
            <a:avLst/>
          </a:prstGeom>
        </p:spPr>
      </p:pic>
      <p:sp>
        <p:nvSpPr>
          <p:cNvPr id="6" name="TextBox 5">
            <a:extLst>
              <a:ext uri="{FF2B5EF4-FFF2-40B4-BE49-F238E27FC236}">
                <a16:creationId xmlns:a16="http://schemas.microsoft.com/office/drawing/2014/main" id="{0A740018-A0BD-475E-AADC-C48C58C98907}"/>
              </a:ext>
            </a:extLst>
          </p:cNvPr>
          <p:cNvSpPr txBox="1"/>
          <p:nvPr/>
        </p:nvSpPr>
        <p:spPr>
          <a:xfrm>
            <a:off x="7629345" y="1863878"/>
            <a:ext cx="3264916" cy="2660684"/>
          </a:xfrm>
          <a:prstGeom prst="rect">
            <a:avLst/>
          </a:prstGeom>
        </p:spPr>
        <p:txBody>
          <a:bodyPr vert="horz" lIns="91440" tIns="45720" rIns="91440" bIns="45720" rtlCol="0" anchor="t">
            <a:noAutofit/>
          </a:bodyPr>
          <a:lstStyle/>
          <a:p>
            <a:pPr marL="342900" indent="-228600">
              <a:lnSpc>
                <a:spcPct val="90000"/>
              </a:lnSpc>
              <a:spcAft>
                <a:spcPts val="600"/>
              </a:spcAft>
              <a:buFont typeface="Arial" panose="020B0604020202020204" pitchFamily="34" charset="0"/>
              <a:buChar char="•"/>
            </a:pPr>
            <a:r>
              <a:rPr lang="en-US" sz="1600" b="1" dirty="0">
                <a:solidFill>
                  <a:srgbClr val="00FF00"/>
                </a:solidFill>
              </a:rPr>
              <a:t>District 11- highest crime rate -939 crimes</a:t>
            </a:r>
          </a:p>
          <a:p>
            <a:pPr marL="342900" indent="-228600">
              <a:lnSpc>
                <a:spcPct val="90000"/>
              </a:lnSpc>
              <a:spcAft>
                <a:spcPts val="600"/>
              </a:spcAft>
              <a:buFont typeface="Arial" panose="020B0604020202020204" pitchFamily="34" charset="0"/>
              <a:buChar char="•"/>
            </a:pPr>
            <a:r>
              <a:rPr lang="en-US" sz="1600" b="1" dirty="0">
                <a:solidFill>
                  <a:srgbClr val="00FF00"/>
                </a:solidFill>
              </a:rPr>
              <a:t>District 8-lowest crimes recorded -26</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0-566</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1 -392</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2 -453</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3 -560</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4 -912</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5 – 542</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6 – 273</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9 – 125</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10 -900</a:t>
            </a:r>
          </a:p>
          <a:p>
            <a:pPr marL="285750" indent="-228600">
              <a:lnSpc>
                <a:spcPct val="90000"/>
              </a:lnSpc>
              <a:spcAft>
                <a:spcPts val="600"/>
              </a:spcAft>
              <a:buFont typeface="Arial" panose="020B0604020202020204" pitchFamily="34" charset="0"/>
              <a:buChar char="•"/>
            </a:pPr>
            <a:r>
              <a:rPr lang="en-US" sz="1600" b="1" dirty="0">
                <a:solidFill>
                  <a:srgbClr val="00FF00"/>
                </a:solidFill>
              </a:rPr>
              <a:t>District 7 - 60</a:t>
            </a:r>
          </a:p>
        </p:txBody>
      </p:sp>
      <p:sp>
        <p:nvSpPr>
          <p:cNvPr id="24"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7093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FD06197-BC81-4DCE-8184-0DE8413FADC5}"/>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1" dirty="0">
                <a:solidFill>
                  <a:srgbClr val="FFFFFF"/>
                </a:solidFill>
                <a:highlight>
                  <a:srgbClr val="CC00FF"/>
                </a:highlight>
              </a:rPr>
              <a:t>Locations where medical Assistance is needed</a:t>
            </a:r>
          </a:p>
        </p:txBody>
      </p:sp>
      <p:sp>
        <p:nvSpPr>
          <p:cNvPr id="6" name="TextBox 5">
            <a:extLst>
              <a:ext uri="{FF2B5EF4-FFF2-40B4-BE49-F238E27FC236}">
                <a16:creationId xmlns:a16="http://schemas.microsoft.com/office/drawing/2014/main" id="{43D2396D-D0CE-48CD-AEEC-A9CF68193AD9}"/>
              </a:ext>
            </a:extLst>
          </p:cNvPr>
          <p:cNvSpPr txBox="1"/>
          <p:nvPr/>
        </p:nvSpPr>
        <p:spPr>
          <a:xfrm>
            <a:off x="1290704" y="2299012"/>
            <a:ext cx="4053545" cy="3563159"/>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dirty="0"/>
              <a:t>Crimes mostly happening near Parks,Malls,Recreational Complexes, Streets and near Playgrounds where Medical Assistance is required</a:t>
            </a:r>
          </a:p>
          <a:p>
            <a:pPr marL="285750" indent="-228600">
              <a:lnSpc>
                <a:spcPct val="90000"/>
              </a:lnSpc>
              <a:spcAft>
                <a:spcPts val="600"/>
              </a:spcAft>
              <a:buFont typeface="Arial" panose="020B0604020202020204" pitchFamily="34" charset="0"/>
              <a:buChar char="•"/>
            </a:pPr>
            <a:r>
              <a:rPr lang="en-US" dirty="0"/>
              <a:t>Some of the hotspots are :</a:t>
            </a:r>
          </a:p>
          <a:p>
            <a:pPr marL="285750" indent="-228600">
              <a:lnSpc>
                <a:spcPct val="90000"/>
              </a:lnSpc>
              <a:spcAft>
                <a:spcPts val="600"/>
              </a:spcAft>
              <a:buFont typeface="Arial" panose="020B0604020202020204" pitchFamily="34" charset="0"/>
              <a:buChar char="•"/>
            </a:pPr>
            <a:r>
              <a:rPr lang="en-US" dirty="0"/>
              <a:t>Harshishef street</a:t>
            </a:r>
          </a:p>
          <a:p>
            <a:pPr marL="285750" indent="-228600">
              <a:lnSpc>
                <a:spcPct val="90000"/>
              </a:lnSpc>
              <a:spcAft>
                <a:spcPts val="600"/>
              </a:spcAft>
              <a:buFont typeface="Arial" panose="020B0604020202020204" pitchFamily="34" charset="0"/>
              <a:buChar char="•"/>
            </a:pPr>
            <a:r>
              <a:rPr lang="en-US" dirty="0"/>
              <a:t>Holworthy street</a:t>
            </a:r>
          </a:p>
          <a:p>
            <a:pPr marL="285750" indent="-228600">
              <a:lnSpc>
                <a:spcPct val="90000"/>
              </a:lnSpc>
              <a:spcAft>
                <a:spcPts val="600"/>
              </a:spcAft>
              <a:buFont typeface="Arial" panose="020B0604020202020204" pitchFamily="34" charset="0"/>
              <a:buChar char="•"/>
            </a:pPr>
            <a:r>
              <a:rPr lang="en-US" dirty="0"/>
              <a:t>Waverly Street</a:t>
            </a:r>
          </a:p>
          <a:p>
            <a:pPr marL="285750" indent="-228600">
              <a:lnSpc>
                <a:spcPct val="90000"/>
              </a:lnSpc>
              <a:spcAft>
                <a:spcPts val="600"/>
              </a:spcAft>
              <a:buFont typeface="Arial" panose="020B0604020202020204" pitchFamily="34" charset="0"/>
              <a:buChar char="•"/>
            </a:pPr>
            <a:r>
              <a:rPr lang="en-US" dirty="0"/>
              <a:t>Fulda street</a:t>
            </a:r>
          </a:p>
          <a:p>
            <a:pPr marL="285750" indent="-228600">
              <a:lnSpc>
                <a:spcPct val="90000"/>
              </a:lnSpc>
              <a:spcAft>
                <a:spcPts val="600"/>
              </a:spcAft>
              <a:buFont typeface="Arial" panose="020B0604020202020204" pitchFamily="34" charset="0"/>
              <a:buChar char="•"/>
            </a:pPr>
            <a:r>
              <a:rPr lang="en-US" dirty="0"/>
              <a:t>Dale street</a:t>
            </a:r>
          </a:p>
          <a:p>
            <a:pPr marL="285750" indent="-228600">
              <a:lnSpc>
                <a:spcPct val="90000"/>
              </a:lnSpc>
              <a:spcAft>
                <a:spcPts val="600"/>
              </a:spcAft>
              <a:buFont typeface="Arial" panose="020B0604020202020204" pitchFamily="34" charset="0"/>
              <a:buChar char="•"/>
            </a:pPr>
            <a:r>
              <a:rPr lang="en-US" dirty="0"/>
              <a:t>Holland street</a:t>
            </a:r>
          </a:p>
          <a:p>
            <a:pPr marL="285750" indent="-228600">
              <a:lnSpc>
                <a:spcPct val="90000"/>
              </a:lnSpc>
              <a:spcAft>
                <a:spcPts val="600"/>
              </a:spcAft>
              <a:buFont typeface="Arial" panose="020B0604020202020204" pitchFamily="34" charset="0"/>
              <a:buChar char="•"/>
            </a:pPr>
            <a:r>
              <a:rPr lang="en-US" dirty="0"/>
              <a:t>Cobden street</a:t>
            </a:r>
          </a:p>
          <a:p>
            <a:pPr marL="285750" indent="-228600">
              <a:lnSpc>
                <a:spcPct val="90000"/>
              </a:lnSpc>
              <a:spcAft>
                <a:spcPts val="600"/>
              </a:spcAft>
              <a:buFont typeface="Arial" panose="020B0604020202020204" pitchFamily="34" charset="0"/>
              <a:buChar char="•"/>
            </a:pPr>
            <a:r>
              <a:rPr lang="en-US" dirty="0"/>
              <a:t>Savin street</a:t>
            </a:r>
          </a:p>
        </p:txBody>
      </p:sp>
      <p:pic>
        <p:nvPicPr>
          <p:cNvPr id="5" name="Content Placeholder 4" descr="Map&#10;&#10;Description automatically generated">
            <a:extLst>
              <a:ext uri="{FF2B5EF4-FFF2-40B4-BE49-F238E27FC236}">
                <a16:creationId xmlns:a16="http://schemas.microsoft.com/office/drawing/2014/main" id="{450EE8DA-93B6-485B-9436-DD5AF4F9FF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739" r="2375" b="-2"/>
          <a:stretch/>
        </p:blipFill>
        <p:spPr>
          <a:xfrm>
            <a:off x="5344249" y="2299012"/>
            <a:ext cx="5557047" cy="4146176"/>
          </a:xfrm>
          <a:prstGeom prst="rect">
            <a:avLst/>
          </a:prstGeom>
        </p:spPr>
      </p:pic>
    </p:spTree>
    <p:extLst>
      <p:ext uri="{BB962C8B-B14F-4D97-AF65-F5344CB8AC3E}">
        <p14:creationId xmlns:p14="http://schemas.microsoft.com/office/powerpoint/2010/main" val="231513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Map&#10;&#10;Description automatically generated">
            <a:extLst>
              <a:ext uri="{FF2B5EF4-FFF2-40B4-BE49-F238E27FC236}">
                <a16:creationId xmlns:a16="http://schemas.microsoft.com/office/drawing/2014/main" id="{90DBD26F-C18C-4608-BC0B-39E020A74F48}"/>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339" r="13613" b="-1"/>
          <a:stretch/>
        </p:blipFill>
        <p:spPr>
          <a:xfrm>
            <a:off x="4747306" y="653615"/>
            <a:ext cx="6701945" cy="5540004"/>
          </a:xfrm>
          <a:prstGeom prst="rect">
            <a:avLst/>
          </a:prstGeom>
          <a:noFill/>
        </p:spPr>
      </p:pic>
      <p:sp>
        <p:nvSpPr>
          <p:cNvPr id="2" name="Title 1">
            <a:extLst>
              <a:ext uri="{FF2B5EF4-FFF2-40B4-BE49-F238E27FC236}">
                <a16:creationId xmlns:a16="http://schemas.microsoft.com/office/drawing/2014/main" id="{D20117F6-70EB-4016-B0EA-4F916DB65937}"/>
              </a:ext>
            </a:extLst>
          </p:cNvPr>
          <p:cNvSpPr>
            <a:spLocks noGrp="1"/>
          </p:cNvSpPr>
          <p:nvPr>
            <p:ph type="title"/>
          </p:nvPr>
        </p:nvSpPr>
        <p:spPr>
          <a:xfrm>
            <a:off x="786385" y="841249"/>
            <a:ext cx="3761709" cy="1916019"/>
          </a:xfrm>
        </p:spPr>
        <p:txBody>
          <a:bodyPr vert="horz" lIns="91440" tIns="45720" rIns="91440" bIns="45720" rtlCol="0" anchor="b">
            <a:noAutofit/>
          </a:bodyPr>
          <a:lstStyle/>
          <a:p>
            <a:r>
              <a:rPr lang="en-US" sz="4000" b="1" dirty="0">
                <a:solidFill>
                  <a:schemeClr val="bg2"/>
                </a:solidFill>
                <a:highlight>
                  <a:srgbClr val="CC00FF"/>
                </a:highlight>
              </a:rPr>
              <a:t>Geospatial Visualization for Offense crimes in Boston</a:t>
            </a:r>
          </a:p>
        </p:txBody>
      </p:sp>
      <p:sp>
        <p:nvSpPr>
          <p:cNvPr id="5" name="TextBox 4">
            <a:extLst>
              <a:ext uri="{FF2B5EF4-FFF2-40B4-BE49-F238E27FC236}">
                <a16:creationId xmlns:a16="http://schemas.microsoft.com/office/drawing/2014/main" id="{58F71015-BBF5-41A4-8904-A5999D2CA81C}"/>
              </a:ext>
            </a:extLst>
          </p:cNvPr>
          <p:cNvSpPr txBox="1"/>
          <p:nvPr/>
        </p:nvSpPr>
        <p:spPr>
          <a:xfrm>
            <a:off x="712388" y="2986147"/>
            <a:ext cx="3761709" cy="2229172"/>
          </a:xfrm>
          <a:prstGeom prst="rect">
            <a:avLst/>
          </a:prstGeom>
        </p:spPr>
        <p:txBody>
          <a:bodyPr vert="horz" lIns="91440" tIns="45720" rIns="91440" bIns="45720" rtlCol="0" anchor="t">
            <a:normAutofit/>
          </a:bodyPr>
          <a:lstStyle/>
          <a:p>
            <a:pPr marL="342900" indent="-342900">
              <a:lnSpc>
                <a:spcPct val="90000"/>
              </a:lnSpc>
              <a:spcAft>
                <a:spcPts val="600"/>
              </a:spcAft>
              <a:buFont typeface="Wingdings" panose="05000000000000000000" pitchFamily="2" charset="2"/>
              <a:buChar char="v"/>
            </a:pPr>
            <a:r>
              <a:rPr lang="en-US" sz="2000" b="1" dirty="0">
                <a:solidFill>
                  <a:schemeClr val="tx2"/>
                </a:solidFill>
              </a:rPr>
              <a:t>Hotspots of offense  </a:t>
            </a:r>
          </a:p>
          <a:p>
            <a:pPr>
              <a:lnSpc>
                <a:spcPct val="90000"/>
              </a:lnSpc>
              <a:spcAft>
                <a:spcPts val="600"/>
              </a:spcAft>
            </a:pPr>
            <a:r>
              <a:rPr lang="en-US" sz="2000" b="1" dirty="0">
                <a:solidFill>
                  <a:schemeClr val="tx2"/>
                </a:solidFill>
              </a:rPr>
              <a:t>      crimes are seen </a:t>
            </a:r>
          </a:p>
          <a:p>
            <a:pPr indent="-228600">
              <a:lnSpc>
                <a:spcPct val="90000"/>
              </a:lnSpc>
              <a:spcAft>
                <a:spcPts val="600"/>
              </a:spcAft>
              <a:buFont typeface="Arial" panose="020B0604020202020204" pitchFamily="34" charset="0"/>
              <a:buChar char="•"/>
            </a:pPr>
            <a:r>
              <a:rPr lang="en-US" sz="2000" b="1" dirty="0">
                <a:solidFill>
                  <a:schemeClr val="tx2"/>
                </a:solidFill>
              </a:rPr>
              <a:t>Harvard City</a:t>
            </a:r>
          </a:p>
          <a:p>
            <a:pPr indent="-228600">
              <a:lnSpc>
                <a:spcPct val="90000"/>
              </a:lnSpc>
              <a:spcAft>
                <a:spcPts val="600"/>
              </a:spcAft>
              <a:buFont typeface="Arial" panose="020B0604020202020204" pitchFamily="34" charset="0"/>
              <a:buChar char="•"/>
            </a:pPr>
            <a:r>
              <a:rPr lang="en-US" sz="2000" b="1" dirty="0">
                <a:solidFill>
                  <a:schemeClr val="tx2"/>
                </a:solidFill>
              </a:rPr>
              <a:t>Brooklyn</a:t>
            </a:r>
          </a:p>
          <a:p>
            <a:pPr indent="-228600">
              <a:lnSpc>
                <a:spcPct val="90000"/>
              </a:lnSpc>
              <a:spcAft>
                <a:spcPts val="600"/>
              </a:spcAft>
              <a:buFont typeface="Arial" panose="020B0604020202020204" pitchFamily="34" charset="0"/>
              <a:buChar char="•"/>
            </a:pPr>
            <a:r>
              <a:rPr lang="en-US" sz="2000" b="1" dirty="0">
                <a:solidFill>
                  <a:schemeClr val="tx2"/>
                </a:solidFill>
              </a:rPr>
              <a:t>Dedham</a:t>
            </a:r>
          </a:p>
          <a:p>
            <a:pPr indent="-228600">
              <a:lnSpc>
                <a:spcPct val="90000"/>
              </a:lnSpc>
              <a:spcAft>
                <a:spcPts val="600"/>
              </a:spcAft>
              <a:buFont typeface="Arial" panose="020B0604020202020204" pitchFamily="34" charset="0"/>
              <a:buChar char="•"/>
            </a:pPr>
            <a:r>
              <a:rPr lang="en-US" sz="2000" b="1" dirty="0">
                <a:solidFill>
                  <a:schemeClr val="tx2"/>
                </a:solidFill>
              </a:rPr>
              <a:t>Chelsa etc..</a:t>
            </a:r>
          </a:p>
          <a:p>
            <a:pPr>
              <a:lnSpc>
                <a:spcPct val="90000"/>
              </a:lnSpc>
              <a:spcAft>
                <a:spcPts val="600"/>
              </a:spcAft>
            </a:pPr>
            <a:endParaRPr lang="en-US" dirty="0">
              <a:solidFill>
                <a:schemeClr val="tx2"/>
              </a:solidFill>
            </a:endParaRPr>
          </a:p>
        </p:txBody>
      </p:sp>
    </p:spTree>
    <p:extLst>
      <p:ext uri="{BB962C8B-B14F-4D97-AF65-F5344CB8AC3E}">
        <p14:creationId xmlns:p14="http://schemas.microsoft.com/office/powerpoint/2010/main" val="101439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AD66B98-F463-421D-9BD6-2F9A019E0685}"/>
              </a:ext>
            </a:extLst>
          </p:cNvPr>
          <p:cNvSpPr>
            <a:spLocks noGrp="1"/>
          </p:cNvSpPr>
          <p:nvPr>
            <p:ph type="title"/>
          </p:nvPr>
        </p:nvSpPr>
        <p:spPr>
          <a:xfrm>
            <a:off x="958506" y="800392"/>
            <a:ext cx="10264697" cy="1212102"/>
          </a:xfrm>
        </p:spPr>
        <p:txBody>
          <a:bodyPr>
            <a:noAutofit/>
          </a:bodyPr>
          <a:lstStyle/>
          <a:p>
            <a:r>
              <a:rPr lang="en-US" sz="3600" b="1" dirty="0">
                <a:solidFill>
                  <a:srgbClr val="FFFFFF"/>
                </a:solidFill>
                <a:highlight>
                  <a:srgbClr val="CC00FF"/>
                </a:highlight>
              </a:rPr>
              <a:t>Summary on the EDA and Spatial analysis which further helped in creating a Machine learning model</a:t>
            </a:r>
          </a:p>
        </p:txBody>
      </p:sp>
      <p:sp>
        <p:nvSpPr>
          <p:cNvPr id="3" name="Content Placeholder 2">
            <a:extLst>
              <a:ext uri="{FF2B5EF4-FFF2-40B4-BE49-F238E27FC236}">
                <a16:creationId xmlns:a16="http://schemas.microsoft.com/office/drawing/2014/main" id="{3545C4D5-41E3-4A9E-82B5-53E5D7B8BF38}"/>
              </a:ext>
            </a:extLst>
          </p:cNvPr>
          <p:cNvSpPr>
            <a:spLocks noGrp="1"/>
          </p:cNvSpPr>
          <p:nvPr>
            <p:ph idx="1"/>
          </p:nvPr>
        </p:nvSpPr>
        <p:spPr>
          <a:xfrm>
            <a:off x="1354272" y="2354089"/>
            <a:ext cx="9722347" cy="3715761"/>
          </a:xfrm>
        </p:spPr>
        <p:txBody>
          <a:bodyPr anchor="ctr">
            <a:normAutofit fontScale="92500" lnSpcReduction="20000"/>
          </a:bodyPr>
          <a:lstStyle/>
          <a:p>
            <a:pPr>
              <a:buFont typeface="Arial" panose="020B0604020202020204" pitchFamily="34" charset="0"/>
              <a:buChar char="•"/>
            </a:pPr>
            <a:r>
              <a:rPr lang="en-US" sz="2200" i="0" dirty="0">
                <a:effectLst/>
                <a:latin typeface="Inter"/>
              </a:rPr>
              <a:t>Larceny is by far the most common type of serious crime.</a:t>
            </a:r>
          </a:p>
          <a:p>
            <a:pPr>
              <a:buFont typeface="Arial" panose="020B0604020202020204" pitchFamily="34" charset="0"/>
              <a:buChar char="•"/>
            </a:pPr>
            <a:r>
              <a:rPr lang="en-US" sz="2200" i="0" dirty="0">
                <a:effectLst/>
                <a:latin typeface="Inter"/>
              </a:rPr>
              <a:t>Serious crimes are most likely to occur in the afternoon and evening.</a:t>
            </a:r>
          </a:p>
          <a:p>
            <a:pPr>
              <a:buFont typeface="Arial" panose="020B0604020202020204" pitchFamily="34" charset="0"/>
              <a:buChar char="•"/>
            </a:pPr>
            <a:r>
              <a:rPr lang="en-US" sz="2200" i="0" dirty="0">
                <a:effectLst/>
                <a:latin typeface="Inter"/>
              </a:rPr>
              <a:t>Serious crimes are most likely to occur on Friday and Saturday and least likely to occur on Sunday.</a:t>
            </a:r>
          </a:p>
          <a:p>
            <a:pPr>
              <a:buFont typeface="Arial" panose="020B0604020202020204" pitchFamily="34" charset="0"/>
              <a:buChar char="•"/>
            </a:pPr>
            <a:r>
              <a:rPr lang="en-US" sz="2200" i="0" dirty="0">
                <a:effectLst/>
                <a:latin typeface="Inter"/>
              </a:rPr>
              <a:t>Serious crimes are most likely to occur in the summer and early fall, and least likely to occur in the winter (with the exception of January, which has a crime rate more similar to the summer).</a:t>
            </a:r>
          </a:p>
          <a:p>
            <a:r>
              <a:rPr lang="en-US" sz="2200" dirty="0"/>
              <a:t>Washington ST was one of the top 10 locations of crimes. Norfolk street has lowest crime rate compared to top 10 locations </a:t>
            </a:r>
          </a:p>
          <a:p>
            <a:pPr>
              <a:buFont typeface="Arial" panose="020B0604020202020204" pitchFamily="34" charset="0"/>
              <a:buChar char="•"/>
            </a:pPr>
            <a:r>
              <a:rPr lang="en-US" sz="2200" i="0" dirty="0">
                <a:effectLst/>
                <a:latin typeface="Inter"/>
              </a:rPr>
              <a:t>There is no obvious connection between major holidays and crime rates.</a:t>
            </a:r>
          </a:p>
          <a:p>
            <a:pPr>
              <a:buFont typeface="Arial" panose="020B0604020202020204" pitchFamily="34" charset="0"/>
              <a:buChar char="•"/>
            </a:pPr>
            <a:r>
              <a:rPr lang="en-US" sz="2200" i="0" dirty="0">
                <a:effectLst/>
                <a:latin typeface="Inter"/>
              </a:rPr>
              <a:t>Serious crimes are most common in the city center, especially districts A15 has lowest crime rate and B2 has highest crime rate</a:t>
            </a:r>
          </a:p>
          <a:p>
            <a:endParaRPr lang="en-US" sz="2200" dirty="0"/>
          </a:p>
        </p:txBody>
      </p:sp>
    </p:spTree>
    <p:extLst>
      <p:ext uri="{BB962C8B-B14F-4D97-AF65-F5344CB8AC3E}">
        <p14:creationId xmlns:p14="http://schemas.microsoft.com/office/powerpoint/2010/main" val="4179354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107BE-67E7-4687-A2E5-CB6490D7887B}"/>
              </a:ext>
            </a:extLst>
          </p:cNvPr>
          <p:cNvSpPr>
            <a:spLocks noGrp="1"/>
          </p:cNvSpPr>
          <p:nvPr>
            <p:ph type="title"/>
          </p:nvPr>
        </p:nvSpPr>
        <p:spPr>
          <a:xfrm>
            <a:off x="562613" y="310263"/>
            <a:ext cx="4560584" cy="1128068"/>
          </a:xfrm>
        </p:spPr>
        <p:txBody>
          <a:bodyPr vert="horz" lIns="91440" tIns="45720" rIns="91440" bIns="45720" rtlCol="0" anchor="ctr">
            <a:noAutofit/>
          </a:bodyPr>
          <a:lstStyle/>
          <a:p>
            <a:r>
              <a:rPr lang="en-US" sz="4000" b="1">
                <a:highlight>
                  <a:srgbClr val="CC00FF"/>
                </a:highlight>
                <a:latin typeface="+mn-lt"/>
              </a:rPr>
              <a:t>Other datasets which we worked</a:t>
            </a:r>
            <a:endParaRPr lang="en-US" sz="4000" b="1" dirty="0">
              <a:highlight>
                <a:srgbClr val="CC00FF"/>
              </a:highlight>
              <a:latin typeface="+mn-lt"/>
            </a:endParaRPr>
          </a:p>
        </p:txBody>
      </p:sp>
      <p:grpSp>
        <p:nvGrpSpPr>
          <p:cNvPr id="35"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A903E3-F7E7-4CA8-8E61-B57272121643}"/>
              </a:ext>
            </a:extLst>
          </p:cNvPr>
          <p:cNvSpPr txBox="1"/>
          <p:nvPr/>
        </p:nvSpPr>
        <p:spPr>
          <a:xfrm>
            <a:off x="355196" y="2104285"/>
            <a:ext cx="4559425" cy="487639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dirty="0"/>
              <a:t>We even worked on 911 calls dataset to check the calls description and type of the crimes occurring area</a:t>
            </a:r>
          </a:p>
          <a:p>
            <a:pPr marL="285750" indent="-228600">
              <a:lnSpc>
                <a:spcPct val="90000"/>
              </a:lnSpc>
              <a:spcAft>
                <a:spcPts val="600"/>
              </a:spcAft>
              <a:buFont typeface="Arial" panose="020B0604020202020204" pitchFamily="34" charset="0"/>
              <a:buChar char="•"/>
            </a:pPr>
            <a:r>
              <a:rPr lang="en-US" dirty="0"/>
              <a:t>As per the word cloud image we didn’t  find any interesting feature which  suites our dataset</a:t>
            </a:r>
          </a:p>
          <a:p>
            <a:pPr marL="285750" indent="-228600">
              <a:lnSpc>
                <a:spcPct val="90000"/>
              </a:lnSpc>
              <a:spcAft>
                <a:spcPts val="600"/>
              </a:spcAft>
              <a:buFont typeface="Arial" panose="020B0604020202020204" pitchFamily="34" charset="0"/>
              <a:buChar char="•"/>
            </a:pPr>
            <a:r>
              <a:rPr lang="en-US" dirty="0"/>
              <a:t>As our problem statement defines that predicting crimes during evenings, we tried to correlate the crime rate with the street light locations</a:t>
            </a:r>
          </a:p>
          <a:p>
            <a:pPr marL="285750" indent="-228600">
              <a:lnSpc>
                <a:spcPct val="90000"/>
              </a:lnSpc>
              <a:spcAft>
                <a:spcPts val="600"/>
              </a:spcAft>
              <a:buFont typeface="Arial" panose="020B0604020202020204" pitchFamily="34" charset="0"/>
              <a:buChar char="•"/>
            </a:pPr>
            <a:r>
              <a:rPr lang="en-US" dirty="0"/>
              <a:t>Unfortunately, the dataset which we found doesn’t fit our crime dataset as the shape of the dataset is very and there are no common features in them</a:t>
            </a:r>
          </a:p>
          <a:p>
            <a:pPr marL="285750" indent="-228600">
              <a:lnSpc>
                <a:spcPct val="90000"/>
              </a:lnSpc>
              <a:spcAft>
                <a:spcPts val="600"/>
              </a:spcAft>
              <a:buFont typeface="Arial" panose="020B0604020202020204" pitchFamily="34" charset="0"/>
              <a:buChar char="•"/>
            </a:pPr>
            <a:r>
              <a:rPr lang="en-US" dirty="0"/>
              <a:t>Hence, we decided to start our modelling based on the features which we have in our crime dataset</a:t>
            </a:r>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D0397E4-FE6D-456F-B789-01FE45CE868C}"/>
              </a:ext>
            </a:extLst>
          </p:cNvPr>
          <p:cNvPicPr>
            <a:picLocks noGrp="1" noChangeAspect="1"/>
          </p:cNvPicPr>
          <p:nvPr>
            <p:ph idx="1"/>
          </p:nvPr>
        </p:nvPicPr>
        <p:blipFill rotWithShape="1">
          <a:blip r:embed="rId2"/>
          <a:srcRect l="562" r="11757" b="3"/>
          <a:stretch/>
        </p:blipFill>
        <p:spPr>
          <a:xfrm>
            <a:off x="5977788" y="799352"/>
            <a:ext cx="5425410" cy="5259296"/>
          </a:xfrm>
          <a:prstGeom prst="rect">
            <a:avLst/>
          </a:prstGeom>
          <a:noFill/>
        </p:spPr>
      </p:pic>
    </p:spTree>
    <p:extLst>
      <p:ext uri="{BB962C8B-B14F-4D97-AF65-F5344CB8AC3E}">
        <p14:creationId xmlns:p14="http://schemas.microsoft.com/office/powerpoint/2010/main" val="4106833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617CD23-9687-4C6D-9F5A-C07966182FBE}"/>
              </a:ext>
            </a:extLst>
          </p:cNvPr>
          <p:cNvPicPr>
            <a:picLocks noChangeAspect="1"/>
          </p:cNvPicPr>
          <p:nvPr/>
        </p:nvPicPr>
        <p:blipFill rotWithShape="1">
          <a:blip r:embed="rId2">
            <a:alphaModFix amt="35000"/>
          </a:blip>
          <a:srcRect t="3278" b="12452"/>
          <a:stretch/>
        </p:blipFill>
        <p:spPr>
          <a:xfrm>
            <a:off x="20" y="10"/>
            <a:ext cx="12191980" cy="6857990"/>
          </a:xfrm>
          <a:prstGeom prst="rect">
            <a:avLst/>
          </a:prstGeom>
        </p:spPr>
      </p:pic>
      <p:sp>
        <p:nvSpPr>
          <p:cNvPr id="2" name="Title 1">
            <a:extLst>
              <a:ext uri="{FF2B5EF4-FFF2-40B4-BE49-F238E27FC236}">
                <a16:creationId xmlns:a16="http://schemas.microsoft.com/office/drawing/2014/main" id="{0C5B30F9-6419-42B3-95A1-CB491F7E937E}"/>
              </a:ext>
            </a:extLst>
          </p:cNvPr>
          <p:cNvSpPr>
            <a:spLocks noGrp="1"/>
          </p:cNvSpPr>
          <p:nvPr>
            <p:ph type="title"/>
          </p:nvPr>
        </p:nvSpPr>
        <p:spPr>
          <a:xfrm>
            <a:off x="838200" y="365125"/>
            <a:ext cx="10515600" cy="1325563"/>
          </a:xfrm>
        </p:spPr>
        <p:txBody>
          <a:bodyPr>
            <a:normAutofit/>
          </a:bodyPr>
          <a:lstStyle/>
          <a:p>
            <a:r>
              <a:rPr lang="en-US" sz="4000" b="1" dirty="0">
                <a:solidFill>
                  <a:srgbClr val="FFFFFF"/>
                </a:solidFill>
                <a:highlight>
                  <a:srgbClr val="CC00FF"/>
                </a:highlight>
                <a:latin typeface="+mn-lt"/>
              </a:rPr>
              <a:t>Machine Learning Models for Prediction</a:t>
            </a:r>
          </a:p>
        </p:txBody>
      </p:sp>
      <p:graphicFrame>
        <p:nvGraphicFramePr>
          <p:cNvPr id="5" name="Content Placeholder 2">
            <a:extLst>
              <a:ext uri="{FF2B5EF4-FFF2-40B4-BE49-F238E27FC236}">
                <a16:creationId xmlns:a16="http://schemas.microsoft.com/office/drawing/2014/main" id="{66FCA413-1BF8-438A-9A4A-3FA492A2D8C5}"/>
              </a:ext>
            </a:extLst>
          </p:cNvPr>
          <p:cNvGraphicFramePr>
            <a:graphicFrameLocks noGrp="1"/>
          </p:cNvGraphicFramePr>
          <p:nvPr>
            <p:ph idx="1"/>
            <p:extLst>
              <p:ext uri="{D42A27DB-BD31-4B8C-83A1-F6EECF244321}">
                <p14:modId xmlns:p14="http://schemas.microsoft.com/office/powerpoint/2010/main" val="17802572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288432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C08EDA0-D5F6-4481-BBA8-966D95EC42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5" name="Color">
              <a:extLst>
                <a:ext uri="{FF2B5EF4-FFF2-40B4-BE49-F238E27FC236}">
                  <a16:creationId xmlns:a16="http://schemas.microsoft.com/office/drawing/2014/main" id="{CC23B4B4-906F-45F7-A1BD-F1DBF97EB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4CD72A2D-5584-4CC0-828C-F46BC4260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Chart, treemap chart&#10;&#10;Description automatically generated">
            <a:extLst>
              <a:ext uri="{FF2B5EF4-FFF2-40B4-BE49-F238E27FC236}">
                <a16:creationId xmlns:a16="http://schemas.microsoft.com/office/drawing/2014/main" id="{86032157-DDC8-4F86-A886-058F195B9F9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689" r="21277" b="2"/>
          <a:stretch/>
        </p:blipFill>
        <p:spPr bwMode="auto">
          <a:xfrm>
            <a:off x="6803647" y="1065276"/>
            <a:ext cx="4730214" cy="4727448"/>
          </a:xfrm>
          <a:prstGeom prst="rect">
            <a:avLst/>
          </a:prstGeom>
          <a:solidFill>
            <a:srgbClr val="FFFFFF"/>
          </a:solidFill>
        </p:spPr>
      </p:pic>
      <p:grpSp>
        <p:nvGrpSpPr>
          <p:cNvPr id="18" name="Group 17">
            <a:extLst>
              <a:ext uri="{FF2B5EF4-FFF2-40B4-BE49-F238E27FC236}">
                <a16:creationId xmlns:a16="http://schemas.microsoft.com/office/drawing/2014/main" id="{ED1D4DBC-180F-4364-A77A-427818EEA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9" name="Freeform: Shape 18">
              <a:extLst>
                <a:ext uri="{FF2B5EF4-FFF2-40B4-BE49-F238E27FC236}">
                  <a16:creationId xmlns:a16="http://schemas.microsoft.com/office/drawing/2014/main" id="{E979919B-BEE8-434A-89DF-BE8E28142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9CD2586-0E0D-473F-B583-24719041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0BAE38B-57E3-40D2-B225-F815D1C8D5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F0F9843-D824-455E-9174-8418FDCE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6B526B7-0747-48BB-BDD0-E9E358F09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E5E2A43-EBD9-4E2B-8167-6EFCC3646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EE56EB6-9B75-4BB0-A6E5-071CDEFC2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76B426-3F0E-4AA4-B8A0-5F987CE75EED}"/>
              </a:ext>
            </a:extLst>
          </p:cNvPr>
          <p:cNvSpPr>
            <a:spLocks noGrp="1"/>
          </p:cNvSpPr>
          <p:nvPr>
            <p:ph type="title"/>
          </p:nvPr>
        </p:nvSpPr>
        <p:spPr>
          <a:xfrm>
            <a:off x="555347" y="332428"/>
            <a:ext cx="5692953" cy="2594302"/>
          </a:xfrm>
        </p:spPr>
        <p:txBody>
          <a:bodyPr vert="horz" lIns="91440" tIns="45720" rIns="91440" bIns="45720" rtlCol="0" anchor="b">
            <a:normAutofit/>
          </a:bodyPr>
          <a:lstStyle/>
          <a:p>
            <a:r>
              <a:rPr lang="en-US" sz="4000" b="1" dirty="0">
                <a:solidFill>
                  <a:schemeClr val="bg1"/>
                </a:solidFill>
                <a:highlight>
                  <a:srgbClr val="CC00FF"/>
                </a:highlight>
              </a:rPr>
              <a:t>Heatmap to find the correlation between variables</a:t>
            </a:r>
          </a:p>
        </p:txBody>
      </p:sp>
      <p:sp>
        <p:nvSpPr>
          <p:cNvPr id="5" name="TextBox 4">
            <a:extLst>
              <a:ext uri="{FF2B5EF4-FFF2-40B4-BE49-F238E27FC236}">
                <a16:creationId xmlns:a16="http://schemas.microsoft.com/office/drawing/2014/main" id="{9693ED0E-DB7F-4E5B-9955-C697AC6C9DAB}"/>
              </a:ext>
            </a:extLst>
          </p:cNvPr>
          <p:cNvSpPr txBox="1"/>
          <p:nvPr/>
        </p:nvSpPr>
        <p:spPr>
          <a:xfrm>
            <a:off x="655184" y="3676890"/>
            <a:ext cx="5692953" cy="2651110"/>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600" b="1" dirty="0">
                <a:solidFill>
                  <a:schemeClr val="tx2"/>
                </a:solidFill>
              </a:rPr>
              <a:t>Offense code and offense code group have positive correlation. </a:t>
            </a:r>
          </a:p>
          <a:p>
            <a:pPr marL="285750" indent="-228600">
              <a:lnSpc>
                <a:spcPct val="90000"/>
              </a:lnSpc>
              <a:spcAft>
                <a:spcPts val="600"/>
              </a:spcAft>
              <a:buFont typeface="Arial" panose="020B0604020202020204" pitchFamily="34" charset="0"/>
              <a:buChar char="•"/>
            </a:pPr>
            <a:r>
              <a:rPr lang="en-US" sz="1600" b="1" dirty="0">
                <a:solidFill>
                  <a:schemeClr val="tx2"/>
                </a:solidFill>
              </a:rPr>
              <a:t>Offense code and offense description have positive correlation . </a:t>
            </a:r>
          </a:p>
          <a:p>
            <a:pPr marL="285750" indent="-228600">
              <a:lnSpc>
                <a:spcPct val="90000"/>
              </a:lnSpc>
              <a:spcAft>
                <a:spcPts val="600"/>
              </a:spcAft>
              <a:buFont typeface="Arial" panose="020B0604020202020204" pitchFamily="34" charset="0"/>
              <a:buChar char="•"/>
            </a:pPr>
            <a:r>
              <a:rPr lang="en-US" sz="1600" b="1" dirty="0">
                <a:solidFill>
                  <a:schemeClr val="tx2"/>
                </a:solidFill>
              </a:rPr>
              <a:t>Offense code and UCR part have positive correlation . </a:t>
            </a:r>
          </a:p>
          <a:p>
            <a:pPr marL="285750" indent="-228600">
              <a:lnSpc>
                <a:spcPct val="90000"/>
              </a:lnSpc>
              <a:spcAft>
                <a:spcPts val="600"/>
              </a:spcAft>
              <a:buFont typeface="Arial" panose="020B0604020202020204" pitchFamily="34" charset="0"/>
              <a:buChar char="•"/>
            </a:pPr>
            <a:r>
              <a:rPr lang="en-US" sz="1600" b="1" dirty="0">
                <a:solidFill>
                  <a:schemeClr val="tx2"/>
                </a:solidFill>
              </a:rPr>
              <a:t>Offense code group has positive correlation with UCR part. </a:t>
            </a:r>
          </a:p>
          <a:p>
            <a:pPr marL="285750" indent="-228600">
              <a:lnSpc>
                <a:spcPct val="90000"/>
              </a:lnSpc>
              <a:spcAft>
                <a:spcPts val="600"/>
              </a:spcAft>
              <a:buFont typeface="Arial" panose="020B0604020202020204" pitchFamily="34" charset="0"/>
              <a:buChar char="•"/>
            </a:pPr>
            <a:r>
              <a:rPr lang="en-US" sz="1600" b="1" dirty="0">
                <a:solidFill>
                  <a:schemeClr val="tx2"/>
                </a:solidFill>
              </a:rPr>
              <a:t>Lat and street has negative correlation with year.</a:t>
            </a:r>
          </a:p>
          <a:p>
            <a:pPr marL="285750" indent="-228600">
              <a:lnSpc>
                <a:spcPct val="90000"/>
              </a:lnSpc>
              <a:spcAft>
                <a:spcPts val="600"/>
              </a:spcAft>
              <a:buFont typeface="Arial" panose="020B0604020202020204" pitchFamily="34" charset="0"/>
              <a:buChar char="•"/>
            </a:pPr>
            <a:r>
              <a:rPr lang="en-US" sz="1600" b="1" dirty="0">
                <a:solidFill>
                  <a:schemeClr val="tx2"/>
                </a:solidFill>
              </a:rPr>
              <a:t>Year and month has negative correlation . </a:t>
            </a:r>
          </a:p>
          <a:p>
            <a:pPr marL="285750" indent="-228600">
              <a:lnSpc>
                <a:spcPct val="90000"/>
              </a:lnSpc>
              <a:spcAft>
                <a:spcPts val="600"/>
              </a:spcAft>
              <a:buFont typeface="Arial" panose="020B0604020202020204" pitchFamily="34" charset="0"/>
              <a:buChar char="•"/>
            </a:pPr>
            <a:r>
              <a:rPr lang="en-US" sz="1600" b="1" dirty="0">
                <a:solidFill>
                  <a:schemeClr val="tx2"/>
                </a:solidFill>
              </a:rPr>
              <a:t>Long and UCR Part has negative correlation</a:t>
            </a:r>
            <a:r>
              <a:rPr lang="en-US" sz="1600" dirty="0">
                <a:solidFill>
                  <a:schemeClr val="tx2"/>
                </a:solidFill>
              </a:rPr>
              <a:t>.</a:t>
            </a:r>
          </a:p>
        </p:txBody>
      </p:sp>
    </p:spTree>
    <p:extLst>
      <p:ext uri="{BB962C8B-B14F-4D97-AF65-F5344CB8AC3E}">
        <p14:creationId xmlns:p14="http://schemas.microsoft.com/office/powerpoint/2010/main" val="2937090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29A2-6EB6-4FA7-84CE-2E0B736D0E55}"/>
              </a:ext>
            </a:extLst>
          </p:cNvPr>
          <p:cNvSpPr>
            <a:spLocks noGrp="1"/>
          </p:cNvSpPr>
          <p:nvPr>
            <p:ph type="title"/>
          </p:nvPr>
        </p:nvSpPr>
        <p:spPr>
          <a:xfrm>
            <a:off x="944732" y="374003"/>
            <a:ext cx="10515600" cy="1325563"/>
          </a:xfrm>
        </p:spPr>
        <p:txBody>
          <a:bodyPr>
            <a:noAutofit/>
          </a:bodyPr>
          <a:lstStyle/>
          <a:p>
            <a:r>
              <a:rPr lang="en-US" sz="4000" b="1" dirty="0">
                <a:highlight>
                  <a:srgbClr val="CC00FF"/>
                </a:highlight>
              </a:rPr>
              <a:t>Checking Correlation with output variable and Choose to drop closely related variables </a:t>
            </a:r>
            <a:r>
              <a:rPr lang="en-US" sz="4000" b="1" dirty="0" err="1">
                <a:highlight>
                  <a:srgbClr val="CC00FF"/>
                </a:highlight>
              </a:rPr>
              <a:t>offense_code</a:t>
            </a:r>
            <a:r>
              <a:rPr lang="en-US" sz="4000" b="1" dirty="0">
                <a:highlight>
                  <a:srgbClr val="CC00FF"/>
                </a:highlight>
              </a:rPr>
              <a:t> and </a:t>
            </a:r>
            <a:r>
              <a:rPr lang="en-US" sz="4000" b="1" dirty="0" err="1">
                <a:highlight>
                  <a:srgbClr val="CC00FF"/>
                </a:highlight>
              </a:rPr>
              <a:t>offense_Description</a:t>
            </a:r>
            <a:endParaRPr lang="en-US" sz="4000" b="1" dirty="0">
              <a:highlight>
                <a:srgbClr val="CC00FF"/>
              </a:highlight>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978165A7-9465-449D-900A-4E981BD311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01074"/>
            <a:ext cx="11120021" cy="3083196"/>
          </a:xfrm>
        </p:spPr>
      </p:pic>
    </p:spTree>
    <p:extLst>
      <p:ext uri="{BB962C8B-B14F-4D97-AF65-F5344CB8AC3E}">
        <p14:creationId xmlns:p14="http://schemas.microsoft.com/office/powerpoint/2010/main" val="1046442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0DB3-1BEB-4552-8620-9D5B05FC2D3C}"/>
              </a:ext>
            </a:extLst>
          </p:cNvPr>
          <p:cNvSpPr>
            <a:spLocks noGrp="1"/>
          </p:cNvSpPr>
          <p:nvPr>
            <p:ph type="title"/>
          </p:nvPr>
        </p:nvSpPr>
        <p:spPr>
          <a:xfrm>
            <a:off x="4965430" y="629268"/>
            <a:ext cx="6586491" cy="1286160"/>
          </a:xfrm>
        </p:spPr>
        <p:txBody>
          <a:bodyPr anchor="b">
            <a:normAutofit/>
          </a:bodyPr>
          <a:lstStyle/>
          <a:p>
            <a:r>
              <a:rPr lang="en-US" sz="4100" b="1" dirty="0">
                <a:highlight>
                  <a:srgbClr val="CC00FF"/>
                </a:highlight>
                <a:latin typeface="+mn-lt"/>
              </a:rPr>
              <a:t>Dropping Correlated Variables</a:t>
            </a:r>
          </a:p>
        </p:txBody>
      </p:sp>
      <p:sp>
        <p:nvSpPr>
          <p:cNvPr id="3" name="Content Placeholder 2">
            <a:extLst>
              <a:ext uri="{FF2B5EF4-FFF2-40B4-BE49-F238E27FC236}">
                <a16:creationId xmlns:a16="http://schemas.microsoft.com/office/drawing/2014/main" id="{1EEE7867-F0CC-455E-AFB7-C3171E93E3D3}"/>
              </a:ext>
            </a:extLst>
          </p:cNvPr>
          <p:cNvSpPr>
            <a:spLocks noGrp="1"/>
          </p:cNvSpPr>
          <p:nvPr>
            <p:ph idx="1"/>
          </p:nvPr>
        </p:nvSpPr>
        <p:spPr>
          <a:xfrm>
            <a:off x="4965431" y="2438400"/>
            <a:ext cx="6586489" cy="3785419"/>
          </a:xfrm>
        </p:spPr>
        <p:txBody>
          <a:bodyPr>
            <a:normAutofit/>
          </a:bodyPr>
          <a:lstStyle/>
          <a:p>
            <a:r>
              <a:rPr lang="en-US" sz="2000" dirty="0"/>
              <a:t>As Offense_code,Offense_Description and Offense_Code_Group are all positively Correlated</a:t>
            </a:r>
          </a:p>
          <a:p>
            <a:r>
              <a:rPr lang="en-US" sz="2000" dirty="0"/>
              <a:t>We have dropped Offense_code,Offense_Description and took Offense_Code_Variable as Target and remaining variables as features  for  Model Prediction.</a:t>
            </a:r>
          </a:p>
          <a:p>
            <a:endParaRPr lang="en-US" sz="2000" dirty="0"/>
          </a:p>
        </p:txBody>
      </p:sp>
      <p:pic>
        <p:nvPicPr>
          <p:cNvPr id="5" name="Picture 4" descr="Padlock on computer motherboard">
            <a:extLst>
              <a:ext uri="{FF2B5EF4-FFF2-40B4-BE49-F238E27FC236}">
                <a16:creationId xmlns:a16="http://schemas.microsoft.com/office/drawing/2014/main" id="{8B90CADD-F210-42E9-BFBF-000825C8CCE8}"/>
              </a:ext>
            </a:extLst>
          </p:cNvPr>
          <p:cNvPicPr>
            <a:picLocks noChangeAspect="1"/>
          </p:cNvPicPr>
          <p:nvPr/>
        </p:nvPicPr>
        <p:blipFill rotWithShape="1">
          <a:blip r:embed="rId2"/>
          <a:srcRect l="15763" r="3911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81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Arc 5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Graphical user interface, application, table, Excel&#10;&#10;Description automatically generated">
            <a:extLst>
              <a:ext uri="{FF2B5EF4-FFF2-40B4-BE49-F238E27FC236}">
                <a16:creationId xmlns:a16="http://schemas.microsoft.com/office/drawing/2014/main" id="{B63D7FB2-C5A3-4F5E-89C2-E4A914BFEF93}"/>
              </a:ext>
            </a:extLst>
          </p:cNvPr>
          <p:cNvPicPr>
            <a:picLocks noChangeAspect="1"/>
          </p:cNvPicPr>
          <p:nvPr/>
        </p:nvPicPr>
        <p:blipFill rotWithShape="1">
          <a:blip r:embed="rId2"/>
          <a:srcRect l="22562" r="22560" b="-1"/>
          <a:stretch/>
        </p:blipFill>
        <p:spPr>
          <a:xfrm>
            <a:off x="703182" y="895693"/>
            <a:ext cx="4777381" cy="48968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8" name="Content Placeholder 17">
            <a:extLst>
              <a:ext uri="{FF2B5EF4-FFF2-40B4-BE49-F238E27FC236}">
                <a16:creationId xmlns:a16="http://schemas.microsoft.com/office/drawing/2014/main" id="{396CBD8A-4D04-47E0-B5DC-ED835BE162A2}"/>
              </a:ext>
            </a:extLst>
          </p:cNvPr>
          <p:cNvSpPr>
            <a:spLocks noGrp="1"/>
          </p:cNvSpPr>
          <p:nvPr>
            <p:ph idx="1"/>
          </p:nvPr>
        </p:nvSpPr>
        <p:spPr>
          <a:xfrm>
            <a:off x="5894962" y="1984443"/>
            <a:ext cx="5458838" cy="4192520"/>
          </a:xfrm>
        </p:spPr>
        <p:txBody>
          <a:bodyPr>
            <a:normAutofit/>
          </a:bodyPr>
          <a:lstStyle/>
          <a:p>
            <a:pPr marL="0" indent="0">
              <a:buNone/>
            </a:pPr>
            <a:r>
              <a:rPr lang="en-US" sz="2600" b="1" dirty="0">
                <a:highlight>
                  <a:srgbClr val="CC00FF"/>
                </a:highlight>
              </a:rPr>
              <a:t>A short snap of our dataset and its features</a:t>
            </a:r>
          </a:p>
          <a:p>
            <a:pPr marL="0" indent="0">
              <a:buNone/>
            </a:pPr>
            <a:r>
              <a:rPr lang="en-US" sz="2000" dirty="0"/>
              <a:t>INCIDENT_NUMBER’, 'OFFENSE_CODE', 'OFFENSE_CODE_GROUP', 'OFFENSE_DESCRIPTION', 'DISTRICT', 'REPORTING_AREA', 'SHOOTING',  'OCCURRED_ON_DATE', 'YEAR', 'MONTH', 'DAY_OF_WEEK', 'HOUR', 'UCR_PART',   'STREET', ‘LAT', ‘LONG', ‘LOCATION'</a:t>
            </a:r>
          </a:p>
          <a:p>
            <a:pPr marL="0" indent="0">
              <a:buNone/>
            </a:pPr>
            <a:endParaRPr lang="en-US" sz="2600" dirty="0"/>
          </a:p>
        </p:txBody>
      </p:sp>
    </p:spTree>
    <p:extLst>
      <p:ext uri="{BB962C8B-B14F-4D97-AF65-F5344CB8AC3E}">
        <p14:creationId xmlns:p14="http://schemas.microsoft.com/office/powerpoint/2010/main" val="3950987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023-B282-40DE-9F91-69D54186A7BC}"/>
              </a:ext>
            </a:extLst>
          </p:cNvPr>
          <p:cNvSpPr>
            <a:spLocks noGrp="1"/>
          </p:cNvSpPr>
          <p:nvPr>
            <p:ph type="title"/>
          </p:nvPr>
        </p:nvSpPr>
        <p:spPr/>
        <p:txBody>
          <a:bodyPr>
            <a:normAutofit/>
          </a:bodyPr>
          <a:lstStyle/>
          <a:p>
            <a:r>
              <a:rPr lang="en-US" sz="4000" b="1" dirty="0">
                <a:highlight>
                  <a:srgbClr val="CC00FF"/>
                </a:highlight>
              </a:rPr>
              <a:t>K- Fold Cross Validation for Balancing the Target  variable</a:t>
            </a:r>
          </a:p>
        </p:txBody>
      </p:sp>
      <p:sp>
        <p:nvSpPr>
          <p:cNvPr id="3" name="Content Placeholder 2">
            <a:extLst>
              <a:ext uri="{FF2B5EF4-FFF2-40B4-BE49-F238E27FC236}">
                <a16:creationId xmlns:a16="http://schemas.microsoft.com/office/drawing/2014/main" id="{E9073686-82B4-41EB-A846-B47652B2D65F}"/>
              </a:ext>
            </a:extLst>
          </p:cNvPr>
          <p:cNvSpPr>
            <a:spLocks noGrp="1"/>
          </p:cNvSpPr>
          <p:nvPr>
            <p:ph idx="1"/>
          </p:nvPr>
        </p:nvSpPr>
        <p:spPr/>
        <p:txBody>
          <a:bodyPr/>
          <a:lstStyle/>
          <a:p>
            <a:pPr marL="0" indent="0">
              <a:buNone/>
            </a:pPr>
            <a:endParaRPr lang="en-US" dirty="0"/>
          </a:p>
          <a:p>
            <a:r>
              <a:rPr lang="en-US" sz="2000" dirty="0"/>
              <a:t>We used K Fold cross validation for our  Machine learning Models for better accuracy and balance the target variable </a:t>
            </a:r>
          </a:p>
          <a:p>
            <a:r>
              <a:rPr lang="en-US" sz="2000" dirty="0"/>
              <a:t>We used Folds = 10  for to remove the imbalance </a:t>
            </a:r>
          </a:p>
          <a:p>
            <a:r>
              <a:rPr lang="en-US" sz="2000" dirty="0"/>
              <a:t>After we have done K Fold cross validation our accuracy score was improved.</a:t>
            </a:r>
          </a:p>
        </p:txBody>
      </p:sp>
    </p:spTree>
    <p:extLst>
      <p:ext uri="{BB962C8B-B14F-4D97-AF65-F5344CB8AC3E}">
        <p14:creationId xmlns:p14="http://schemas.microsoft.com/office/powerpoint/2010/main" val="629016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7" name="Rectangle 21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9" name="Freeform: Shape 21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1" name="Arc 22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3783C2-E6BB-4200-A54B-696279018D6B}"/>
              </a:ext>
            </a:extLst>
          </p:cNvPr>
          <p:cNvSpPr>
            <a:spLocks noGrp="1"/>
          </p:cNvSpPr>
          <p:nvPr>
            <p:ph type="title"/>
          </p:nvPr>
        </p:nvSpPr>
        <p:spPr>
          <a:xfrm>
            <a:off x="838201" y="479493"/>
            <a:ext cx="5257800" cy="1325563"/>
          </a:xfrm>
        </p:spPr>
        <p:txBody>
          <a:bodyPr>
            <a:normAutofit fontScale="90000"/>
          </a:bodyPr>
          <a:lstStyle/>
          <a:p>
            <a:r>
              <a:rPr lang="en-US" sz="4000" b="1" dirty="0">
                <a:highlight>
                  <a:srgbClr val="CC00FF"/>
                </a:highlight>
                <a:latin typeface="+mn-lt"/>
              </a:rPr>
              <a:t>Random Forest Results before and after applying K-Fold cross validation</a:t>
            </a:r>
          </a:p>
        </p:txBody>
      </p:sp>
      <p:sp>
        <p:nvSpPr>
          <p:cNvPr id="3" name="Content Placeholder 2">
            <a:extLst>
              <a:ext uri="{FF2B5EF4-FFF2-40B4-BE49-F238E27FC236}">
                <a16:creationId xmlns:a16="http://schemas.microsoft.com/office/drawing/2014/main" id="{67D9DDE5-444F-4865-B487-F60FAC7DCBC0}"/>
              </a:ext>
            </a:extLst>
          </p:cNvPr>
          <p:cNvSpPr>
            <a:spLocks noGrp="1"/>
          </p:cNvSpPr>
          <p:nvPr>
            <p:ph idx="1"/>
          </p:nvPr>
        </p:nvSpPr>
        <p:spPr>
          <a:xfrm>
            <a:off x="749792" y="1979680"/>
            <a:ext cx="5257800" cy="4192520"/>
          </a:xfrm>
        </p:spPr>
        <p:txBody>
          <a:bodyPr>
            <a:normAutofit/>
          </a:bodyPr>
          <a:lstStyle/>
          <a:p>
            <a:r>
              <a:rPr lang="en-US" sz="2000" dirty="0"/>
              <a:t>Used 80% of data for training and tested on the rest of 20% data.</a:t>
            </a:r>
          </a:p>
          <a:p>
            <a:r>
              <a:rPr lang="en-US" sz="2000" dirty="0"/>
              <a:t>The predictor features are “District","Year","Month","Day_Of_Week","Hour","Ucr_Part","Shooting" </a:t>
            </a:r>
            <a:r>
              <a:rPr lang="fr-FR" sz="2000" dirty="0"/>
              <a:t>and the Target predictor  </a:t>
            </a:r>
            <a:r>
              <a:rPr lang="fr-FR" sz="2000" dirty="0" err="1"/>
              <a:t>is</a:t>
            </a:r>
            <a:r>
              <a:rPr lang="fr-FR" sz="2000" dirty="0"/>
              <a:t>   Offense_Code_Group  </a:t>
            </a:r>
            <a:r>
              <a:rPr lang="en-US" sz="2000" dirty="0"/>
              <a:t>was evaluated using a confusion matrix for train and test set.  </a:t>
            </a:r>
          </a:p>
          <a:p>
            <a:r>
              <a:rPr lang="en-US" sz="2000" dirty="0"/>
              <a:t>The reason we selected Random forest model is because it works better on predicting a categorical variable. </a:t>
            </a:r>
          </a:p>
          <a:p>
            <a:r>
              <a:rPr lang="en-US" sz="2000" dirty="0"/>
              <a:t>Here our predictive variable offense code group is a categorical variable</a:t>
            </a:r>
          </a:p>
          <a:p>
            <a:pPr marL="0" indent="0">
              <a:buNone/>
            </a:pPr>
            <a:endParaRPr lang="en-US" sz="1800" dirty="0"/>
          </a:p>
        </p:txBody>
      </p:sp>
      <p:sp>
        <p:nvSpPr>
          <p:cNvPr id="9" name="TextBox 8">
            <a:extLst>
              <a:ext uri="{FF2B5EF4-FFF2-40B4-BE49-F238E27FC236}">
                <a16:creationId xmlns:a16="http://schemas.microsoft.com/office/drawing/2014/main" id="{BBDDDB17-A8BB-45E2-A6D5-4329EF1183E1}"/>
              </a:ext>
            </a:extLst>
          </p:cNvPr>
          <p:cNvSpPr txBox="1"/>
          <p:nvPr/>
        </p:nvSpPr>
        <p:spPr>
          <a:xfrm>
            <a:off x="6052536" y="1152869"/>
            <a:ext cx="6094520" cy="1508105"/>
          </a:xfrm>
          <a:prstGeom prst="rect">
            <a:avLst/>
          </a:prstGeom>
          <a:noFill/>
        </p:spPr>
        <p:txBody>
          <a:bodyPr wrap="square">
            <a:spAutoFit/>
          </a:bodyPr>
          <a:lstStyle/>
          <a:p>
            <a:r>
              <a:rPr lang="en-US" sz="2000" b="1" dirty="0">
                <a:highlight>
                  <a:srgbClr val="00FF00"/>
                </a:highlight>
              </a:rPr>
              <a:t>========== Random Forest==========</a:t>
            </a:r>
          </a:p>
          <a:p>
            <a:r>
              <a:rPr lang="en-US" dirty="0"/>
              <a:t>Accuracy    :  0.7757415003780826</a:t>
            </a:r>
          </a:p>
          <a:p>
            <a:r>
              <a:rPr lang="en-US" dirty="0"/>
              <a:t>Recall          :  0.8828828828828829</a:t>
            </a:r>
          </a:p>
          <a:p>
            <a:r>
              <a:rPr lang="en-US" dirty="0"/>
              <a:t>Precision   :  0.8861993651192258</a:t>
            </a:r>
          </a:p>
          <a:p>
            <a:r>
              <a:rPr lang="en-US" dirty="0"/>
              <a:t>F1 Score    :  0.8828828828828829</a:t>
            </a:r>
          </a:p>
        </p:txBody>
      </p:sp>
      <p:sp>
        <p:nvSpPr>
          <p:cNvPr id="11" name="TextBox 10">
            <a:extLst>
              <a:ext uri="{FF2B5EF4-FFF2-40B4-BE49-F238E27FC236}">
                <a16:creationId xmlns:a16="http://schemas.microsoft.com/office/drawing/2014/main" id="{1511D606-1688-40C6-9E0B-9371C31CF9B1}"/>
              </a:ext>
            </a:extLst>
          </p:cNvPr>
          <p:cNvSpPr txBox="1"/>
          <p:nvPr/>
        </p:nvSpPr>
        <p:spPr>
          <a:xfrm>
            <a:off x="6204751" y="4655648"/>
            <a:ext cx="6334216" cy="1015663"/>
          </a:xfrm>
          <a:prstGeom prst="rect">
            <a:avLst/>
          </a:prstGeom>
          <a:noFill/>
        </p:spPr>
        <p:txBody>
          <a:bodyPr wrap="square">
            <a:spAutoFit/>
          </a:bodyPr>
          <a:lstStyle/>
          <a:p>
            <a:r>
              <a:rPr lang="en-US" sz="2000" b="1" dirty="0">
                <a:highlight>
                  <a:srgbClr val="FF00FF"/>
                </a:highlight>
              </a:rPr>
              <a:t>Result :</a:t>
            </a:r>
          </a:p>
          <a:p>
            <a:r>
              <a:rPr lang="en-US" sz="2000" b="1" dirty="0">
                <a:highlight>
                  <a:srgbClr val="00FFFF"/>
                </a:highlight>
              </a:rPr>
              <a:t>Accuracy: 84.15 %</a:t>
            </a:r>
          </a:p>
          <a:p>
            <a:r>
              <a:rPr lang="en-US" sz="2000" b="1" dirty="0">
                <a:highlight>
                  <a:srgbClr val="00FFFF"/>
                </a:highlight>
              </a:rPr>
              <a:t>Standard Deviation: 2.99 %</a:t>
            </a:r>
          </a:p>
        </p:txBody>
      </p:sp>
      <p:sp>
        <p:nvSpPr>
          <p:cNvPr id="13" name="TextBox 12">
            <a:extLst>
              <a:ext uri="{FF2B5EF4-FFF2-40B4-BE49-F238E27FC236}">
                <a16:creationId xmlns:a16="http://schemas.microsoft.com/office/drawing/2014/main" id="{57418543-B36D-4A01-832F-62006943BCBC}"/>
              </a:ext>
            </a:extLst>
          </p:cNvPr>
          <p:cNvSpPr txBox="1"/>
          <p:nvPr/>
        </p:nvSpPr>
        <p:spPr>
          <a:xfrm>
            <a:off x="5995754" y="2772902"/>
            <a:ext cx="6424104" cy="1508105"/>
          </a:xfrm>
          <a:prstGeom prst="rect">
            <a:avLst/>
          </a:prstGeom>
          <a:noFill/>
        </p:spPr>
        <p:txBody>
          <a:bodyPr wrap="square">
            <a:spAutoFit/>
          </a:bodyPr>
          <a:lstStyle/>
          <a:p>
            <a:r>
              <a:rPr lang="en-US" sz="2000" b="1" dirty="0">
                <a:highlight>
                  <a:srgbClr val="00FF00"/>
                </a:highlight>
              </a:rPr>
              <a:t>  # Applying k-Fold Cross Validation</a:t>
            </a:r>
          </a:p>
          <a:p>
            <a:r>
              <a:rPr lang="en-US" dirty="0"/>
              <a:t>from sklearn.model_selection import cross_val_score</a:t>
            </a:r>
          </a:p>
          <a:p>
            <a:r>
              <a:rPr lang="en-US" dirty="0"/>
              <a:t>accuracies = cross_val_score(</a:t>
            </a:r>
            <a:r>
              <a:rPr lang="en-US" dirty="0" err="1"/>
              <a:t>nn_model</a:t>
            </a:r>
            <a:r>
              <a:rPr lang="en-US" dirty="0"/>
              <a:t> , X=x1 , y=x2, cv = 10)</a:t>
            </a:r>
          </a:p>
          <a:p>
            <a:r>
              <a:rPr lang="en-US" dirty="0"/>
              <a:t>print("Accuracy: {:.2f} %".format(</a:t>
            </a:r>
            <a:r>
              <a:rPr lang="en-US" dirty="0" err="1"/>
              <a:t>accuracies.mean</a:t>
            </a:r>
            <a:r>
              <a:rPr lang="en-US" dirty="0"/>
              <a:t>()*100))</a:t>
            </a:r>
          </a:p>
          <a:p>
            <a:r>
              <a:rPr lang="en-US" dirty="0"/>
              <a:t>print("Standard Deviation: {:.2f} %".format(</a:t>
            </a:r>
            <a:r>
              <a:rPr lang="en-US" dirty="0" err="1"/>
              <a:t>accuracies.std</a:t>
            </a:r>
            <a:r>
              <a:rPr lang="en-US" dirty="0"/>
              <a:t>()*100))</a:t>
            </a:r>
          </a:p>
        </p:txBody>
      </p:sp>
    </p:spTree>
    <p:extLst>
      <p:ext uri="{BB962C8B-B14F-4D97-AF65-F5344CB8AC3E}">
        <p14:creationId xmlns:p14="http://schemas.microsoft.com/office/powerpoint/2010/main" val="1067921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50E0F7-CA6A-4B05-8D64-A261A1C60E77}"/>
              </a:ext>
            </a:extLst>
          </p:cNvPr>
          <p:cNvSpPr>
            <a:spLocks noGrp="1"/>
          </p:cNvSpPr>
          <p:nvPr>
            <p:ph type="title"/>
          </p:nvPr>
        </p:nvSpPr>
        <p:spPr>
          <a:xfrm>
            <a:off x="643467" y="321734"/>
            <a:ext cx="10905066" cy="1135737"/>
          </a:xfrm>
        </p:spPr>
        <p:txBody>
          <a:bodyPr>
            <a:noAutofit/>
          </a:bodyPr>
          <a:lstStyle/>
          <a:p>
            <a:r>
              <a:rPr lang="en-US" sz="4000" b="1" dirty="0">
                <a:highlight>
                  <a:srgbClr val="CC00FF"/>
                </a:highlight>
              </a:rPr>
              <a:t>Neural Network Results before and after applying k-Fold Cross Validation</a:t>
            </a:r>
          </a:p>
        </p:txBody>
      </p:sp>
      <p:sp>
        <p:nvSpPr>
          <p:cNvPr id="3" name="Content Placeholder 2">
            <a:extLst>
              <a:ext uri="{FF2B5EF4-FFF2-40B4-BE49-F238E27FC236}">
                <a16:creationId xmlns:a16="http://schemas.microsoft.com/office/drawing/2014/main" id="{E6872DAF-6F03-4CDD-A76B-D40CDACCE63B}"/>
              </a:ext>
            </a:extLst>
          </p:cNvPr>
          <p:cNvSpPr>
            <a:spLocks noGrp="1"/>
          </p:cNvSpPr>
          <p:nvPr>
            <p:ph idx="1"/>
          </p:nvPr>
        </p:nvSpPr>
        <p:spPr>
          <a:xfrm>
            <a:off x="684627" y="1577515"/>
            <a:ext cx="4008384" cy="4393982"/>
          </a:xfrm>
        </p:spPr>
        <p:txBody>
          <a:bodyPr>
            <a:normAutofit fontScale="55000" lnSpcReduction="20000"/>
          </a:bodyPr>
          <a:lstStyle/>
          <a:p>
            <a:r>
              <a:rPr lang="en-US" sz="2900" dirty="0"/>
              <a:t>Used 80% of data for training and tested on the rest of 20% data.</a:t>
            </a:r>
          </a:p>
          <a:p>
            <a:r>
              <a:rPr lang="en-US" sz="2900" dirty="0"/>
              <a:t>The predictor features are “District","Year","Month","Day_Of_Week","Hour","Ucr_Part","Shooting" </a:t>
            </a:r>
            <a:r>
              <a:rPr lang="fr-FR" sz="2900" dirty="0"/>
              <a:t>and the Target predictor  </a:t>
            </a:r>
            <a:r>
              <a:rPr lang="fr-FR" sz="2900" dirty="0" err="1"/>
              <a:t>is</a:t>
            </a:r>
            <a:r>
              <a:rPr lang="fr-FR" sz="2900" dirty="0"/>
              <a:t>   Offense_Code_Group  </a:t>
            </a:r>
            <a:r>
              <a:rPr lang="en-US" sz="2900" dirty="0"/>
              <a:t>was evaluated using a confusion matrix for train and test set.  </a:t>
            </a:r>
          </a:p>
          <a:p>
            <a:endParaRPr lang="en-US" sz="2900" dirty="0"/>
          </a:p>
          <a:p>
            <a:r>
              <a:rPr lang="en-US" sz="2900" b="1" dirty="0"/>
              <a:t>Even though our random forest results are acceptable we still worked on Neural network models.</a:t>
            </a:r>
          </a:p>
          <a:p>
            <a:r>
              <a:rPr lang="en-US" sz="2900" b="1" dirty="0"/>
              <a:t>Neural network models gives good results when we have continuous variables in our feature selection.</a:t>
            </a:r>
          </a:p>
          <a:p>
            <a:r>
              <a:rPr lang="en-US" sz="2900" b="1" dirty="0"/>
              <a:t>As many of our features are continuous variables for an example month, year, hour etc., we didn’t get better score than random forest models</a:t>
            </a:r>
          </a:p>
          <a:p>
            <a:pPr marL="285750" indent="-285750">
              <a:buFont typeface="Wingdings" panose="05000000000000000000" pitchFamily="2" charset="2"/>
              <a:buChar char="§"/>
            </a:pPr>
            <a:endParaRPr lang="en-US" sz="1400" b="1" dirty="0"/>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EC4FAE36-79B7-40FE-A694-B95427FA8AD9}"/>
              </a:ext>
            </a:extLst>
          </p:cNvPr>
          <p:cNvSpPr txBox="1"/>
          <p:nvPr/>
        </p:nvSpPr>
        <p:spPr>
          <a:xfrm>
            <a:off x="5124770" y="1314788"/>
            <a:ext cx="6094520" cy="1508105"/>
          </a:xfrm>
          <a:prstGeom prst="rect">
            <a:avLst/>
          </a:prstGeom>
          <a:noFill/>
        </p:spPr>
        <p:txBody>
          <a:bodyPr wrap="square">
            <a:spAutoFit/>
          </a:bodyPr>
          <a:lstStyle/>
          <a:p>
            <a:r>
              <a:rPr lang="en-US" sz="2000" b="1" dirty="0">
                <a:highlight>
                  <a:srgbClr val="00FF00"/>
                </a:highlight>
              </a:rPr>
              <a:t>========== Neural Network Results ==========</a:t>
            </a:r>
          </a:p>
          <a:p>
            <a:r>
              <a:rPr lang="en-US" dirty="0"/>
              <a:t>Accuracy   :  0.5135135135135135</a:t>
            </a:r>
          </a:p>
          <a:p>
            <a:r>
              <a:rPr lang="en-US" dirty="0"/>
              <a:t>Recall        :  0.5135135135135135</a:t>
            </a:r>
          </a:p>
          <a:p>
            <a:r>
              <a:rPr lang="en-US" dirty="0"/>
              <a:t>Precision   :  0.3740416887475711</a:t>
            </a:r>
          </a:p>
          <a:p>
            <a:r>
              <a:rPr lang="en-US" dirty="0"/>
              <a:t>F1 Score    :  0.5135135135135135</a:t>
            </a:r>
          </a:p>
        </p:txBody>
      </p:sp>
      <p:sp>
        <p:nvSpPr>
          <p:cNvPr id="19" name="TextBox 18">
            <a:extLst>
              <a:ext uri="{FF2B5EF4-FFF2-40B4-BE49-F238E27FC236}">
                <a16:creationId xmlns:a16="http://schemas.microsoft.com/office/drawing/2014/main" id="{C7FA637E-04B5-42A4-929F-C6ED97752255}"/>
              </a:ext>
            </a:extLst>
          </p:cNvPr>
          <p:cNvSpPr txBox="1"/>
          <p:nvPr/>
        </p:nvSpPr>
        <p:spPr>
          <a:xfrm>
            <a:off x="5204669" y="2816393"/>
            <a:ext cx="6094520" cy="1785104"/>
          </a:xfrm>
          <a:prstGeom prst="rect">
            <a:avLst/>
          </a:prstGeom>
          <a:noFill/>
        </p:spPr>
        <p:txBody>
          <a:bodyPr wrap="square">
            <a:spAutoFit/>
          </a:bodyPr>
          <a:lstStyle/>
          <a:p>
            <a:r>
              <a:rPr lang="en-US" sz="2000" b="1" dirty="0">
                <a:highlight>
                  <a:srgbClr val="00FF00"/>
                </a:highlight>
              </a:rPr>
              <a:t># Applying k-Fold Cross Validation</a:t>
            </a:r>
          </a:p>
          <a:p>
            <a:r>
              <a:rPr lang="en-US" dirty="0"/>
              <a:t>from sklearn.model_selection import cross_val_score</a:t>
            </a:r>
          </a:p>
          <a:p>
            <a:r>
              <a:rPr lang="en-US" dirty="0"/>
              <a:t>accuracies = cross_val_score(</a:t>
            </a:r>
            <a:r>
              <a:rPr lang="en-US" dirty="0" err="1"/>
              <a:t>nn_model</a:t>
            </a:r>
            <a:r>
              <a:rPr lang="en-US" dirty="0"/>
              <a:t> , X=x1 , y=x2, cv = 10)</a:t>
            </a:r>
          </a:p>
          <a:p>
            <a:r>
              <a:rPr lang="en-US" dirty="0"/>
              <a:t>print("Accuracy: {:.2f} %".format(</a:t>
            </a:r>
            <a:r>
              <a:rPr lang="en-US" dirty="0" err="1"/>
              <a:t>accuracies.mean</a:t>
            </a:r>
            <a:r>
              <a:rPr lang="en-US" dirty="0"/>
              <a:t>()*100))</a:t>
            </a:r>
          </a:p>
          <a:p>
            <a:r>
              <a:rPr lang="en-US" dirty="0"/>
              <a:t>print("Standard Deviation: {:.2f} %".format(</a:t>
            </a:r>
            <a:r>
              <a:rPr lang="en-US" dirty="0" err="1"/>
              <a:t>accuracies.std</a:t>
            </a:r>
            <a:r>
              <a:rPr lang="en-US" dirty="0"/>
              <a:t>()*100))</a:t>
            </a:r>
          </a:p>
        </p:txBody>
      </p:sp>
      <p:sp>
        <p:nvSpPr>
          <p:cNvPr id="21" name="TextBox 20">
            <a:extLst>
              <a:ext uri="{FF2B5EF4-FFF2-40B4-BE49-F238E27FC236}">
                <a16:creationId xmlns:a16="http://schemas.microsoft.com/office/drawing/2014/main" id="{6E89A8B5-916F-4651-83DC-CCB750A96947}"/>
              </a:ext>
            </a:extLst>
          </p:cNvPr>
          <p:cNvSpPr txBox="1"/>
          <p:nvPr/>
        </p:nvSpPr>
        <p:spPr>
          <a:xfrm>
            <a:off x="5296110" y="4645028"/>
            <a:ext cx="6094520" cy="954107"/>
          </a:xfrm>
          <a:prstGeom prst="rect">
            <a:avLst/>
          </a:prstGeom>
          <a:noFill/>
        </p:spPr>
        <p:txBody>
          <a:bodyPr wrap="square">
            <a:spAutoFit/>
          </a:bodyPr>
          <a:lstStyle/>
          <a:p>
            <a:r>
              <a:rPr lang="en-US" sz="2000" b="1" dirty="0">
                <a:highlight>
                  <a:srgbClr val="CC00FF"/>
                </a:highlight>
              </a:rPr>
              <a:t>Result :</a:t>
            </a:r>
          </a:p>
          <a:p>
            <a:r>
              <a:rPr lang="en-US" b="1" dirty="0">
                <a:highlight>
                  <a:srgbClr val="00FFFF"/>
                </a:highlight>
              </a:rPr>
              <a:t>Accuracy: 58.50 %</a:t>
            </a:r>
          </a:p>
          <a:p>
            <a:r>
              <a:rPr lang="en-US" b="1" dirty="0">
                <a:highlight>
                  <a:srgbClr val="00FFFF"/>
                </a:highlight>
              </a:rPr>
              <a:t>Standard Deviation: 0.65 %</a:t>
            </a:r>
          </a:p>
        </p:txBody>
      </p:sp>
    </p:spTree>
    <p:extLst>
      <p:ext uri="{BB962C8B-B14F-4D97-AF65-F5344CB8AC3E}">
        <p14:creationId xmlns:p14="http://schemas.microsoft.com/office/powerpoint/2010/main" val="1732133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DD7FEC-07CA-409A-830E-3CAD39C1F701}"/>
              </a:ext>
            </a:extLst>
          </p:cNvPr>
          <p:cNvSpPr>
            <a:spLocks noGrp="1"/>
          </p:cNvSpPr>
          <p:nvPr>
            <p:ph type="title"/>
          </p:nvPr>
        </p:nvSpPr>
        <p:spPr>
          <a:xfrm>
            <a:off x="643467" y="321734"/>
            <a:ext cx="10905066" cy="1135737"/>
          </a:xfrm>
        </p:spPr>
        <p:txBody>
          <a:bodyPr>
            <a:noAutofit/>
          </a:bodyPr>
          <a:lstStyle/>
          <a:p>
            <a:r>
              <a:rPr lang="en-US" sz="4000" b="1" dirty="0">
                <a:highlight>
                  <a:srgbClr val="CC00FF"/>
                </a:highlight>
                <a:latin typeface="+mn-lt"/>
              </a:rPr>
              <a:t>K-Nearest Result before and after applying K-Fold cross validation</a:t>
            </a:r>
          </a:p>
        </p:txBody>
      </p:sp>
      <p:sp>
        <p:nvSpPr>
          <p:cNvPr id="3" name="Content Placeholder 2">
            <a:extLst>
              <a:ext uri="{FF2B5EF4-FFF2-40B4-BE49-F238E27FC236}">
                <a16:creationId xmlns:a16="http://schemas.microsoft.com/office/drawing/2014/main" id="{8DA371F3-8F63-4448-A645-CF1201E5C2E0}"/>
              </a:ext>
            </a:extLst>
          </p:cNvPr>
          <p:cNvSpPr>
            <a:spLocks noGrp="1"/>
          </p:cNvSpPr>
          <p:nvPr>
            <p:ph idx="1"/>
          </p:nvPr>
        </p:nvSpPr>
        <p:spPr>
          <a:xfrm>
            <a:off x="670705" y="1449845"/>
            <a:ext cx="4008384" cy="4393982"/>
          </a:xfrm>
        </p:spPr>
        <p:txBody>
          <a:bodyPr>
            <a:normAutofit fontScale="92500" lnSpcReduction="20000"/>
          </a:bodyPr>
          <a:lstStyle/>
          <a:p>
            <a:r>
              <a:rPr lang="en-US" sz="1800" dirty="0"/>
              <a:t>Used 80% of data for training and tested on the rest of 20% data.</a:t>
            </a:r>
          </a:p>
          <a:p>
            <a:r>
              <a:rPr lang="en-US" sz="1800" dirty="0"/>
              <a:t>The predictor features are “District","Year","Month","Day_Of_Week","Hour","Ucr_Part","Shooting" </a:t>
            </a:r>
            <a:r>
              <a:rPr lang="fr-FR" sz="1800" dirty="0"/>
              <a:t>and the Target predictor  </a:t>
            </a:r>
            <a:r>
              <a:rPr lang="fr-FR" sz="1800" dirty="0" err="1"/>
              <a:t>is</a:t>
            </a:r>
            <a:r>
              <a:rPr lang="fr-FR" sz="1800" dirty="0"/>
              <a:t>   Offense_Code_Group  </a:t>
            </a:r>
            <a:r>
              <a:rPr lang="en-US" sz="1800" dirty="0"/>
              <a:t>was evaluated using a confusion matrix for train and test set.  </a:t>
            </a:r>
          </a:p>
          <a:p>
            <a:r>
              <a:rPr lang="en-US" sz="1800" b="1" dirty="0"/>
              <a:t>Since our target is to identify offense code group, K nearest model works good for predicting categories belongs to certain groups. Here we have certain offenses grouped in certain Districts for an example type offenses happening more frequently in a particular District.</a:t>
            </a:r>
          </a:p>
          <a:p>
            <a:r>
              <a:rPr lang="en-US" sz="1800" b="1" dirty="0"/>
              <a:t>Hence, we decided to work on K-nearest model and though  our results are not  pretty good</a:t>
            </a:r>
          </a:p>
          <a:p>
            <a:pPr marL="0" indent="0">
              <a:buNone/>
            </a:pPr>
            <a:endParaRPr lang="en-US" sz="1400" b="1" dirty="0"/>
          </a:p>
        </p:txBody>
      </p:sp>
      <p:grpSp>
        <p:nvGrpSpPr>
          <p:cNvPr id="26" name="Group 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1" name="Rectangle 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679C1C2C-AA9E-4D4F-9C03-EC8043BF08D1}"/>
              </a:ext>
            </a:extLst>
          </p:cNvPr>
          <p:cNvSpPr txBox="1"/>
          <p:nvPr/>
        </p:nvSpPr>
        <p:spPr>
          <a:xfrm>
            <a:off x="4803037" y="1418141"/>
            <a:ext cx="6094520" cy="1508105"/>
          </a:xfrm>
          <a:prstGeom prst="rect">
            <a:avLst/>
          </a:prstGeom>
          <a:noFill/>
        </p:spPr>
        <p:txBody>
          <a:bodyPr wrap="square">
            <a:spAutoFit/>
          </a:bodyPr>
          <a:lstStyle/>
          <a:p>
            <a:r>
              <a:rPr lang="en-US" sz="2000" b="1" dirty="0">
                <a:highlight>
                  <a:srgbClr val="00FF00"/>
                </a:highlight>
              </a:rPr>
              <a:t>========== K-Nearest Neighbors ==========</a:t>
            </a:r>
          </a:p>
          <a:p>
            <a:r>
              <a:rPr lang="en-US" dirty="0"/>
              <a:t>Accuracy    :  0.5403504140297958</a:t>
            </a:r>
          </a:p>
          <a:p>
            <a:r>
              <a:rPr lang="en-US" dirty="0"/>
              <a:t>Recall         :  0.5375375375375375</a:t>
            </a:r>
          </a:p>
          <a:p>
            <a:r>
              <a:rPr lang="en-US" dirty="0"/>
              <a:t>Precision   :  0.4667436786631832</a:t>
            </a:r>
          </a:p>
          <a:p>
            <a:r>
              <a:rPr lang="en-US" dirty="0"/>
              <a:t>F1 Score    :  0.5375375375375375</a:t>
            </a:r>
          </a:p>
        </p:txBody>
      </p:sp>
      <p:sp>
        <p:nvSpPr>
          <p:cNvPr id="15" name="TextBox 14">
            <a:extLst>
              <a:ext uri="{FF2B5EF4-FFF2-40B4-BE49-F238E27FC236}">
                <a16:creationId xmlns:a16="http://schemas.microsoft.com/office/drawing/2014/main" id="{D3935612-A7E0-4E09-9262-910DC18E6E2A}"/>
              </a:ext>
            </a:extLst>
          </p:cNvPr>
          <p:cNvSpPr txBox="1"/>
          <p:nvPr/>
        </p:nvSpPr>
        <p:spPr>
          <a:xfrm>
            <a:off x="4849437" y="3124169"/>
            <a:ext cx="609452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highlight>
                  <a:srgbClr val="00FF00"/>
                </a:highlight>
                <a:uLnTx/>
                <a:uFillTx/>
                <a:latin typeface="Calibri" panose="020F0502020204030204"/>
                <a:ea typeface="+mn-ea"/>
                <a:cs typeface="+mn-cs"/>
              </a:rPr>
              <a:t># Applying k-Fold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accuracies = cross_val_score(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nn_model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X=x1 , y=x2, cv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print("Accuracy: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accuracies.mean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print("Standard Deviation: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accuracies.std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7" name="TextBox 16">
            <a:extLst>
              <a:ext uri="{FF2B5EF4-FFF2-40B4-BE49-F238E27FC236}">
                <a16:creationId xmlns:a16="http://schemas.microsoft.com/office/drawing/2014/main" id="{A8353930-2F7A-4CFF-B363-070E4E6CA178}"/>
              </a:ext>
            </a:extLst>
          </p:cNvPr>
          <p:cNvSpPr txBox="1"/>
          <p:nvPr/>
        </p:nvSpPr>
        <p:spPr>
          <a:xfrm>
            <a:off x="4778406" y="5048035"/>
            <a:ext cx="6094520" cy="1015663"/>
          </a:xfrm>
          <a:prstGeom prst="rect">
            <a:avLst/>
          </a:prstGeom>
          <a:noFill/>
        </p:spPr>
        <p:txBody>
          <a:bodyPr wrap="square">
            <a:spAutoFit/>
          </a:bodyPr>
          <a:lstStyle/>
          <a:p>
            <a:r>
              <a:rPr lang="en-US" sz="2000" b="1" dirty="0">
                <a:highlight>
                  <a:srgbClr val="FF00FF"/>
                </a:highlight>
              </a:rPr>
              <a:t>Result :</a:t>
            </a:r>
          </a:p>
          <a:p>
            <a:r>
              <a:rPr lang="en-US" sz="2000" b="1" dirty="0">
                <a:highlight>
                  <a:srgbClr val="00FFFF"/>
                </a:highlight>
              </a:rPr>
              <a:t>Accuracy: 53.42 %</a:t>
            </a:r>
          </a:p>
          <a:p>
            <a:r>
              <a:rPr lang="en-US" sz="2000" b="1" dirty="0">
                <a:highlight>
                  <a:srgbClr val="00FFFF"/>
                </a:highlight>
              </a:rPr>
              <a:t>Standard Deviation: 1.89 %</a:t>
            </a:r>
          </a:p>
        </p:txBody>
      </p:sp>
    </p:spTree>
    <p:extLst>
      <p:ext uri="{BB962C8B-B14F-4D97-AF65-F5344CB8AC3E}">
        <p14:creationId xmlns:p14="http://schemas.microsoft.com/office/powerpoint/2010/main" val="2854705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37A77-8513-4F6A-9147-882E345A9E7F}"/>
              </a:ext>
            </a:extLst>
          </p:cNvPr>
          <p:cNvSpPr>
            <a:spLocks noGrp="1"/>
          </p:cNvSpPr>
          <p:nvPr>
            <p:ph type="title"/>
          </p:nvPr>
        </p:nvSpPr>
        <p:spPr>
          <a:xfrm>
            <a:off x="635508" y="785008"/>
            <a:ext cx="4035132" cy="1477328"/>
          </a:xfrm>
        </p:spPr>
        <p:txBody>
          <a:bodyPr>
            <a:noAutofit/>
          </a:bodyPr>
          <a:lstStyle/>
          <a:p>
            <a:r>
              <a:rPr lang="en-US" sz="3600" b="1" dirty="0">
                <a:highlight>
                  <a:srgbClr val="CC00FF"/>
                </a:highlight>
              </a:rPr>
              <a:t>Decision Tree Results before and after applying K-Fold Cross Validation </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0F968E-1862-41FC-B050-5D1E5DE93ECB}"/>
              </a:ext>
            </a:extLst>
          </p:cNvPr>
          <p:cNvSpPr>
            <a:spLocks noGrp="1"/>
          </p:cNvSpPr>
          <p:nvPr>
            <p:ph idx="1"/>
          </p:nvPr>
        </p:nvSpPr>
        <p:spPr>
          <a:xfrm>
            <a:off x="566928" y="2476870"/>
            <a:ext cx="3822192" cy="3618049"/>
          </a:xfrm>
        </p:spPr>
        <p:txBody>
          <a:bodyPr>
            <a:normAutofit fontScale="92500" lnSpcReduction="10000"/>
          </a:bodyPr>
          <a:lstStyle/>
          <a:p>
            <a:r>
              <a:rPr lang="en-US" sz="1800" dirty="0">
                <a:solidFill>
                  <a:schemeClr val="bg1"/>
                </a:solidFill>
              </a:rPr>
              <a:t>Used 80% of data for training and tested on the rest of 20% data. The predictor features </a:t>
            </a:r>
          </a:p>
          <a:p>
            <a:r>
              <a:rPr lang="en-US" sz="1800" dirty="0">
                <a:solidFill>
                  <a:schemeClr val="bg1"/>
                </a:solidFill>
              </a:rPr>
              <a:t>. </a:t>
            </a:r>
            <a:r>
              <a:rPr lang="en-US" sz="1800" dirty="0">
                <a:solidFill>
                  <a:srgbClr val="00FF00"/>
                </a:solidFill>
              </a:rPr>
              <a:t>The predictor features are “District","Year","Month","Day_Of_Week","Hour","Ucr_Part","Shooting" </a:t>
            </a:r>
            <a:r>
              <a:rPr lang="fr-FR" sz="1800" dirty="0">
                <a:solidFill>
                  <a:srgbClr val="00FF00"/>
                </a:solidFill>
              </a:rPr>
              <a:t>and the Target predictor  </a:t>
            </a:r>
            <a:r>
              <a:rPr lang="fr-FR" sz="1800" dirty="0" err="1">
                <a:solidFill>
                  <a:srgbClr val="00FF00"/>
                </a:solidFill>
              </a:rPr>
              <a:t>is</a:t>
            </a:r>
            <a:r>
              <a:rPr lang="fr-FR" sz="1800" dirty="0">
                <a:solidFill>
                  <a:srgbClr val="00FF00"/>
                </a:solidFill>
              </a:rPr>
              <a:t>   Offense_Code_Group  </a:t>
            </a:r>
            <a:r>
              <a:rPr lang="en-US" sz="1800" dirty="0">
                <a:solidFill>
                  <a:srgbClr val="00FF00"/>
                </a:solidFill>
              </a:rPr>
              <a:t>was evaluated using a confusion matrix for train and test set.  </a:t>
            </a:r>
          </a:p>
          <a:p>
            <a:r>
              <a:rPr lang="en-US" sz="1800" dirty="0">
                <a:solidFill>
                  <a:schemeClr val="bg1"/>
                </a:solidFill>
              </a:rPr>
              <a:t>Decision tree works best for both continuous variables and categorical variables in target, Here we have continuous features in X and categorical feature to predict.</a:t>
            </a:r>
          </a:p>
          <a:p>
            <a:pPr marL="0" indent="0">
              <a:buNone/>
            </a:pPr>
            <a:endParaRPr lang="en-US" sz="1600" dirty="0">
              <a:solidFill>
                <a:schemeClr val="bg1"/>
              </a:solidFill>
            </a:endParaRPr>
          </a:p>
          <a:p>
            <a:endParaRPr lang="en-US" sz="1600" dirty="0">
              <a:solidFill>
                <a:schemeClr val="bg1"/>
              </a:solidFill>
            </a:endParaRPr>
          </a:p>
        </p:txBody>
      </p:sp>
      <p:sp>
        <p:nvSpPr>
          <p:cNvPr id="8" name="TextBox 7">
            <a:extLst>
              <a:ext uri="{FF2B5EF4-FFF2-40B4-BE49-F238E27FC236}">
                <a16:creationId xmlns:a16="http://schemas.microsoft.com/office/drawing/2014/main" id="{F59DE585-2948-4E1A-9F65-F25B4EA86AD1}"/>
              </a:ext>
            </a:extLst>
          </p:cNvPr>
          <p:cNvSpPr txBox="1"/>
          <p:nvPr/>
        </p:nvSpPr>
        <p:spPr>
          <a:xfrm>
            <a:off x="5604029" y="742181"/>
            <a:ext cx="6094520" cy="1508105"/>
          </a:xfrm>
          <a:prstGeom prst="rect">
            <a:avLst/>
          </a:prstGeom>
          <a:noFill/>
        </p:spPr>
        <p:txBody>
          <a:bodyPr wrap="square">
            <a:spAutoFit/>
          </a:bodyPr>
          <a:lstStyle/>
          <a:p>
            <a:r>
              <a:rPr lang="en-US" sz="2000" b="1" dirty="0">
                <a:highlight>
                  <a:srgbClr val="00FF00"/>
                </a:highlight>
              </a:rPr>
              <a:t>==========Decision Tree Results ==========</a:t>
            </a:r>
          </a:p>
          <a:p>
            <a:r>
              <a:rPr lang="en-US" dirty="0"/>
              <a:t>Accuracy    :  0.9775052886766142</a:t>
            </a:r>
          </a:p>
          <a:p>
            <a:r>
              <a:rPr lang="en-US" dirty="0"/>
              <a:t>Recall         :  0.990990990990991</a:t>
            </a:r>
          </a:p>
          <a:p>
            <a:r>
              <a:rPr lang="en-US" dirty="0"/>
              <a:t>Precision   :  0.9927234927234928</a:t>
            </a:r>
          </a:p>
          <a:p>
            <a:r>
              <a:rPr lang="en-US" dirty="0"/>
              <a:t>F1 Score    :  0.990990990990991</a:t>
            </a:r>
          </a:p>
        </p:txBody>
      </p:sp>
      <p:sp>
        <p:nvSpPr>
          <p:cNvPr id="10" name="TextBox 9">
            <a:extLst>
              <a:ext uri="{FF2B5EF4-FFF2-40B4-BE49-F238E27FC236}">
                <a16:creationId xmlns:a16="http://schemas.microsoft.com/office/drawing/2014/main" id="{626A8564-AEDB-46EB-B764-13964BFC4113}"/>
              </a:ext>
            </a:extLst>
          </p:cNvPr>
          <p:cNvSpPr txBox="1"/>
          <p:nvPr/>
        </p:nvSpPr>
        <p:spPr>
          <a:xfrm>
            <a:off x="5604029" y="2374799"/>
            <a:ext cx="609452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highlight>
                  <a:srgbClr val="00FF00"/>
                </a:highlight>
                <a:uLnTx/>
                <a:uFillTx/>
                <a:latin typeface="Calibri" panose="020F0502020204030204"/>
                <a:ea typeface="+mn-ea"/>
                <a:cs typeface="+mn-cs"/>
              </a:rPr>
              <a:t># Applying k-Fold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accuracies = cross_val_score(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nn_model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X=x1 , y=x2, cv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print("Accuracy: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accuracies.mean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print("Standard Deviation: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accuracies.std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
        <p:nvSpPr>
          <p:cNvPr id="12" name="TextBox 11">
            <a:extLst>
              <a:ext uri="{FF2B5EF4-FFF2-40B4-BE49-F238E27FC236}">
                <a16:creationId xmlns:a16="http://schemas.microsoft.com/office/drawing/2014/main" id="{114E1552-7402-413C-A29C-8FA6A1715BE4}"/>
              </a:ext>
            </a:extLst>
          </p:cNvPr>
          <p:cNvSpPr txBox="1"/>
          <p:nvPr/>
        </p:nvSpPr>
        <p:spPr>
          <a:xfrm>
            <a:off x="5761096" y="4439705"/>
            <a:ext cx="6094520" cy="954107"/>
          </a:xfrm>
          <a:prstGeom prst="rect">
            <a:avLst/>
          </a:prstGeom>
          <a:noFill/>
        </p:spPr>
        <p:txBody>
          <a:bodyPr wrap="square">
            <a:spAutoFit/>
          </a:bodyPr>
          <a:lstStyle/>
          <a:p>
            <a:r>
              <a:rPr lang="en-US" sz="2000" b="1" dirty="0">
                <a:highlight>
                  <a:srgbClr val="CC00FF"/>
                </a:highlight>
              </a:rPr>
              <a:t>Result :</a:t>
            </a:r>
          </a:p>
          <a:p>
            <a:r>
              <a:rPr lang="en-US" b="1" dirty="0">
                <a:highlight>
                  <a:srgbClr val="00FFFF"/>
                </a:highlight>
              </a:rPr>
              <a:t>Accuracy: 98.35 %</a:t>
            </a:r>
          </a:p>
          <a:p>
            <a:r>
              <a:rPr lang="en-US" b="1" dirty="0">
                <a:highlight>
                  <a:srgbClr val="00FFFF"/>
                </a:highlight>
              </a:rPr>
              <a:t>Standard Deviation: 0.74 %</a:t>
            </a:r>
          </a:p>
        </p:txBody>
      </p:sp>
    </p:spTree>
    <p:extLst>
      <p:ext uri="{BB962C8B-B14F-4D97-AF65-F5344CB8AC3E}">
        <p14:creationId xmlns:p14="http://schemas.microsoft.com/office/powerpoint/2010/main" val="2465816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DBE0E2-0C38-4381-A90B-592D60418FA4}"/>
              </a:ext>
            </a:extLst>
          </p:cNvPr>
          <p:cNvSpPr>
            <a:spLocks noGrp="1"/>
          </p:cNvSpPr>
          <p:nvPr>
            <p:ph type="title"/>
          </p:nvPr>
        </p:nvSpPr>
        <p:spPr>
          <a:xfrm>
            <a:off x="717423" y="952500"/>
            <a:ext cx="3778900" cy="1237729"/>
          </a:xfrm>
        </p:spPr>
        <p:txBody>
          <a:bodyPr>
            <a:noAutofit/>
          </a:bodyPr>
          <a:lstStyle/>
          <a:p>
            <a:r>
              <a:rPr lang="en-US" sz="4000" b="1" dirty="0" err="1">
                <a:highlight>
                  <a:srgbClr val="CC00FF"/>
                </a:highlight>
                <a:latin typeface="+mn-lt"/>
              </a:rPr>
              <a:t>NaiveBayes</a:t>
            </a:r>
            <a:r>
              <a:rPr lang="en-US" sz="4000" b="1" dirty="0">
                <a:highlight>
                  <a:srgbClr val="CC00FF"/>
                </a:highlight>
                <a:latin typeface="+mn-lt"/>
              </a:rPr>
              <a:t> before and after applying K-Fold cross validation</a:t>
            </a:r>
          </a:p>
        </p:txBody>
      </p:sp>
      <p:sp>
        <p:nvSpPr>
          <p:cNvPr id="3" name="Content Placeholder 2">
            <a:extLst>
              <a:ext uri="{FF2B5EF4-FFF2-40B4-BE49-F238E27FC236}">
                <a16:creationId xmlns:a16="http://schemas.microsoft.com/office/drawing/2014/main" id="{15DCE5DB-A657-44D0-878E-832A1FD05C5A}"/>
              </a:ext>
            </a:extLst>
          </p:cNvPr>
          <p:cNvSpPr>
            <a:spLocks noGrp="1"/>
          </p:cNvSpPr>
          <p:nvPr>
            <p:ph idx="1"/>
          </p:nvPr>
        </p:nvSpPr>
        <p:spPr>
          <a:xfrm>
            <a:off x="717423" y="3341562"/>
            <a:ext cx="2849944" cy="2427333"/>
          </a:xfrm>
        </p:spPr>
        <p:txBody>
          <a:bodyPr>
            <a:noAutofit/>
          </a:bodyPr>
          <a:lstStyle/>
          <a:p>
            <a:r>
              <a:rPr lang="en-US" sz="1800" dirty="0"/>
              <a:t>Used 80% of data for training and tested on the rest of 20% data. The predictor features </a:t>
            </a:r>
          </a:p>
          <a:p>
            <a:r>
              <a:rPr lang="en-US" sz="1800" dirty="0"/>
              <a:t>The predictor features are “District","Year","Month","Day_Of_Week","Hour","Ucr_Part","Shooting" </a:t>
            </a:r>
            <a:r>
              <a:rPr lang="fr-FR" sz="1800" dirty="0"/>
              <a:t>and the Target </a:t>
            </a:r>
            <a:r>
              <a:rPr lang="fr-FR" sz="1800" dirty="0" err="1"/>
              <a:t>predictor</a:t>
            </a:r>
            <a:r>
              <a:rPr lang="fr-FR" sz="1800" dirty="0"/>
              <a:t> </a:t>
            </a:r>
            <a:r>
              <a:rPr lang="fr-FR" sz="1800" dirty="0" err="1"/>
              <a:t>is</a:t>
            </a:r>
            <a:r>
              <a:rPr lang="fr-FR" sz="1800" dirty="0"/>
              <a:t>   </a:t>
            </a:r>
            <a:r>
              <a:rPr lang="fr-FR" sz="1800" dirty="0" err="1"/>
              <a:t>Offense_Code_Group</a:t>
            </a:r>
            <a:r>
              <a:rPr lang="fr-FR" sz="1800" dirty="0"/>
              <a:t>  </a:t>
            </a:r>
            <a:r>
              <a:rPr lang="en-US" sz="1800" dirty="0"/>
              <a:t>was evaluated using a confusion matrix for train and test set.</a:t>
            </a:r>
          </a:p>
        </p:txBody>
      </p:sp>
      <p:sp>
        <p:nvSpPr>
          <p:cNvPr id="12" name="TextBox 11">
            <a:extLst>
              <a:ext uri="{FF2B5EF4-FFF2-40B4-BE49-F238E27FC236}">
                <a16:creationId xmlns:a16="http://schemas.microsoft.com/office/drawing/2014/main" id="{B8D6FA07-0075-450F-B948-1911A76CFD9E}"/>
              </a:ext>
            </a:extLst>
          </p:cNvPr>
          <p:cNvSpPr txBox="1"/>
          <p:nvPr/>
        </p:nvSpPr>
        <p:spPr>
          <a:xfrm>
            <a:off x="4565315" y="817311"/>
            <a:ext cx="6094520" cy="2339102"/>
          </a:xfrm>
          <a:prstGeom prst="rect">
            <a:avLst/>
          </a:prstGeom>
          <a:noFill/>
        </p:spPr>
        <p:txBody>
          <a:bodyPr wrap="square">
            <a:spAutoFit/>
          </a:bodyPr>
          <a:lstStyle/>
          <a:p>
            <a:r>
              <a:rPr lang="en-US" sz="2000" b="1" dirty="0">
                <a:highlight>
                  <a:srgbClr val="00FF00"/>
                </a:highlight>
              </a:rPr>
              <a:t>==========Naive Bayes Results ==========</a:t>
            </a:r>
          </a:p>
          <a:p>
            <a:r>
              <a:rPr lang="en-US" dirty="0"/>
              <a:t>Accuracy    :  0.8428813275422697</a:t>
            </a:r>
          </a:p>
          <a:p>
            <a:r>
              <a:rPr lang="en-US" dirty="0"/>
              <a:t>Recall         :  0.9039039039039038</a:t>
            </a:r>
          </a:p>
          <a:p>
            <a:r>
              <a:rPr lang="en-US" dirty="0"/>
              <a:t>Precision   :  0.9219507969507968</a:t>
            </a:r>
          </a:p>
          <a:p>
            <a:r>
              <a:rPr lang="en-US" dirty="0"/>
              <a:t>F1 Score    :  0.9039039039039038</a:t>
            </a:r>
          </a:p>
          <a:p>
            <a:endParaRPr lang="en-US" dirty="0"/>
          </a:p>
          <a:p>
            <a:endParaRPr lang="en-US" dirty="0"/>
          </a:p>
          <a:p>
            <a:endParaRPr lang="en-US" dirty="0"/>
          </a:p>
        </p:txBody>
      </p:sp>
      <p:sp>
        <p:nvSpPr>
          <p:cNvPr id="20" name="TextBox 19">
            <a:extLst>
              <a:ext uri="{FF2B5EF4-FFF2-40B4-BE49-F238E27FC236}">
                <a16:creationId xmlns:a16="http://schemas.microsoft.com/office/drawing/2014/main" id="{85A864B8-7107-4ECA-925E-45DDC6D05C9B}"/>
              </a:ext>
            </a:extLst>
          </p:cNvPr>
          <p:cNvSpPr txBox="1"/>
          <p:nvPr/>
        </p:nvSpPr>
        <p:spPr>
          <a:xfrm>
            <a:off x="4565315" y="4200390"/>
            <a:ext cx="6094520" cy="1015663"/>
          </a:xfrm>
          <a:prstGeom prst="rect">
            <a:avLst/>
          </a:prstGeom>
          <a:noFill/>
        </p:spPr>
        <p:txBody>
          <a:bodyPr wrap="square">
            <a:spAutoFit/>
          </a:bodyPr>
          <a:lstStyle/>
          <a:p>
            <a:r>
              <a:rPr lang="en-US" sz="2000" b="1" dirty="0">
                <a:highlight>
                  <a:srgbClr val="CC00FF"/>
                </a:highlight>
              </a:rPr>
              <a:t>Result :</a:t>
            </a:r>
          </a:p>
          <a:p>
            <a:r>
              <a:rPr lang="en-US" sz="2000" b="1" dirty="0">
                <a:highlight>
                  <a:srgbClr val="00FFFF"/>
                </a:highlight>
              </a:rPr>
              <a:t>Accuracy: 88.13 %</a:t>
            </a:r>
          </a:p>
          <a:p>
            <a:r>
              <a:rPr lang="en-US" sz="2000" b="1" dirty="0">
                <a:highlight>
                  <a:srgbClr val="00FFFF"/>
                </a:highlight>
              </a:rPr>
              <a:t>Standard Deviation: 1.74 %</a:t>
            </a:r>
          </a:p>
        </p:txBody>
      </p:sp>
      <p:sp>
        <p:nvSpPr>
          <p:cNvPr id="22" name="TextBox 21">
            <a:extLst>
              <a:ext uri="{FF2B5EF4-FFF2-40B4-BE49-F238E27FC236}">
                <a16:creationId xmlns:a16="http://schemas.microsoft.com/office/drawing/2014/main" id="{B3CF6ADE-C888-47BD-9FE5-17111EA8F0DE}"/>
              </a:ext>
            </a:extLst>
          </p:cNvPr>
          <p:cNvSpPr txBox="1"/>
          <p:nvPr/>
        </p:nvSpPr>
        <p:spPr>
          <a:xfrm>
            <a:off x="4496323" y="2341654"/>
            <a:ext cx="609452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highlight>
                  <a:srgbClr val="00FF00"/>
                </a:highlight>
                <a:uLnTx/>
                <a:uFillTx/>
                <a:latin typeface="Calibri" panose="020F0502020204030204"/>
                <a:ea typeface="+mn-ea"/>
                <a:cs typeface="+mn-cs"/>
              </a:rPr>
              <a:t># Applying k-Fold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accuracies = cross_val_score(nn_model , X=x1 , y=x2, cv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print("Accuracy: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accuracies.mean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print("Standard Deviation: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accuracies.std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Tree>
    <p:extLst>
      <p:ext uri="{BB962C8B-B14F-4D97-AF65-F5344CB8AC3E}">
        <p14:creationId xmlns:p14="http://schemas.microsoft.com/office/powerpoint/2010/main" val="4101129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1007DC-E94D-4923-873A-083A0BE7AC82}"/>
              </a:ext>
            </a:extLst>
          </p:cNvPr>
          <p:cNvSpPr>
            <a:spLocks noGrp="1"/>
          </p:cNvSpPr>
          <p:nvPr>
            <p:ph type="title"/>
          </p:nvPr>
        </p:nvSpPr>
        <p:spPr>
          <a:xfrm>
            <a:off x="211368" y="551137"/>
            <a:ext cx="4382922" cy="1760165"/>
          </a:xfrm>
        </p:spPr>
        <p:txBody>
          <a:bodyPr>
            <a:noAutofit/>
          </a:bodyPr>
          <a:lstStyle/>
          <a:p>
            <a:r>
              <a:rPr lang="en-US" sz="4000" b="1" dirty="0">
                <a:highlight>
                  <a:srgbClr val="CC00FF"/>
                </a:highlight>
                <a:latin typeface="+mn-lt"/>
              </a:rPr>
              <a:t>Kernel SVM model before and after applying K-Fold cross validation</a:t>
            </a:r>
          </a:p>
        </p:txBody>
      </p:sp>
      <p:sp>
        <p:nvSpPr>
          <p:cNvPr id="3" name="Content Placeholder 2">
            <a:extLst>
              <a:ext uri="{FF2B5EF4-FFF2-40B4-BE49-F238E27FC236}">
                <a16:creationId xmlns:a16="http://schemas.microsoft.com/office/drawing/2014/main" id="{8A6C00B3-2442-4B33-963E-130508465660}"/>
              </a:ext>
            </a:extLst>
          </p:cNvPr>
          <p:cNvSpPr>
            <a:spLocks noGrp="1"/>
          </p:cNvSpPr>
          <p:nvPr>
            <p:ph idx="1"/>
          </p:nvPr>
        </p:nvSpPr>
        <p:spPr>
          <a:xfrm>
            <a:off x="833786" y="3209279"/>
            <a:ext cx="3226146" cy="2427333"/>
          </a:xfrm>
        </p:spPr>
        <p:txBody>
          <a:bodyPr>
            <a:noAutofit/>
          </a:bodyPr>
          <a:lstStyle/>
          <a:p>
            <a:r>
              <a:rPr lang="en-US" sz="1800" dirty="0"/>
              <a:t>Used 80% of data for training and tested on the rest of 20% data. The predictor features </a:t>
            </a:r>
          </a:p>
          <a:p>
            <a:r>
              <a:rPr lang="en-US" sz="1800" dirty="0"/>
              <a:t>The predictor features are “District","Year","Month","Day_Of_Week","Hour","Ucr_Part","Shooting" </a:t>
            </a:r>
            <a:r>
              <a:rPr lang="fr-FR" sz="1800" dirty="0"/>
              <a:t>and the Target predictor  </a:t>
            </a:r>
            <a:r>
              <a:rPr lang="fr-FR" sz="1800" dirty="0" err="1"/>
              <a:t>is</a:t>
            </a:r>
            <a:r>
              <a:rPr lang="fr-FR" sz="1800" dirty="0"/>
              <a:t>   Offense_Code_Group  </a:t>
            </a:r>
            <a:r>
              <a:rPr lang="en-US" sz="1800" dirty="0"/>
              <a:t>was evaluated using a confusion matrix for train and test set</a:t>
            </a:r>
          </a:p>
        </p:txBody>
      </p:sp>
      <p:sp>
        <p:nvSpPr>
          <p:cNvPr id="8" name="TextBox 7">
            <a:extLst>
              <a:ext uri="{FF2B5EF4-FFF2-40B4-BE49-F238E27FC236}">
                <a16:creationId xmlns:a16="http://schemas.microsoft.com/office/drawing/2014/main" id="{4CBDEA86-61F0-4B2D-A442-30EAA805E646}"/>
              </a:ext>
            </a:extLst>
          </p:cNvPr>
          <p:cNvSpPr txBox="1"/>
          <p:nvPr/>
        </p:nvSpPr>
        <p:spPr>
          <a:xfrm>
            <a:off x="4594290" y="319596"/>
            <a:ext cx="6094520" cy="1508105"/>
          </a:xfrm>
          <a:prstGeom prst="rect">
            <a:avLst/>
          </a:prstGeom>
          <a:noFill/>
        </p:spPr>
        <p:txBody>
          <a:bodyPr wrap="square">
            <a:spAutoFit/>
          </a:bodyPr>
          <a:lstStyle/>
          <a:p>
            <a:r>
              <a:rPr lang="en-US" sz="2000" b="1" dirty="0">
                <a:highlight>
                  <a:srgbClr val="00FF00"/>
                </a:highlight>
              </a:rPr>
              <a:t>=========Kernel SVM ==========</a:t>
            </a:r>
          </a:p>
          <a:p>
            <a:r>
              <a:rPr lang="en-US" dirty="0"/>
              <a:t>Accuracy    :  -0.463763001114603</a:t>
            </a:r>
          </a:p>
          <a:p>
            <a:r>
              <a:rPr lang="en-US" dirty="0"/>
              <a:t>Recall          :  0.48348348348348347</a:t>
            </a:r>
          </a:p>
          <a:p>
            <a:r>
              <a:rPr lang="en-US" dirty="0"/>
              <a:t>Precision   :  0.23375627880132385</a:t>
            </a:r>
          </a:p>
          <a:p>
            <a:r>
              <a:rPr lang="en-US" dirty="0"/>
              <a:t>F1 Score    :  0.48348348348348347</a:t>
            </a:r>
          </a:p>
        </p:txBody>
      </p:sp>
      <p:sp>
        <p:nvSpPr>
          <p:cNvPr id="11" name="TextBox 10">
            <a:extLst>
              <a:ext uri="{FF2B5EF4-FFF2-40B4-BE49-F238E27FC236}">
                <a16:creationId xmlns:a16="http://schemas.microsoft.com/office/drawing/2014/main" id="{E5418526-ED51-40BF-9720-09B453FED907}"/>
              </a:ext>
            </a:extLst>
          </p:cNvPr>
          <p:cNvSpPr txBox="1"/>
          <p:nvPr/>
        </p:nvSpPr>
        <p:spPr>
          <a:xfrm>
            <a:off x="4594290" y="4091166"/>
            <a:ext cx="6094520" cy="1015663"/>
          </a:xfrm>
          <a:prstGeom prst="rect">
            <a:avLst/>
          </a:prstGeom>
          <a:noFill/>
        </p:spPr>
        <p:txBody>
          <a:bodyPr wrap="square">
            <a:spAutoFit/>
          </a:bodyPr>
          <a:lstStyle/>
          <a:p>
            <a:r>
              <a:rPr lang="en-US" sz="2000" b="1" dirty="0">
                <a:highlight>
                  <a:srgbClr val="CC00FF"/>
                </a:highlight>
              </a:rPr>
              <a:t>Result :</a:t>
            </a:r>
          </a:p>
          <a:p>
            <a:r>
              <a:rPr lang="en-US" sz="2000" b="1" dirty="0">
                <a:highlight>
                  <a:srgbClr val="00FFFF"/>
                </a:highlight>
              </a:rPr>
              <a:t>Accuracy: 48.46 %</a:t>
            </a:r>
          </a:p>
          <a:p>
            <a:r>
              <a:rPr lang="en-US" sz="2000" b="1" dirty="0">
                <a:highlight>
                  <a:srgbClr val="00FFFF"/>
                </a:highlight>
              </a:rPr>
              <a:t>Standard Deviation: 0.35 %</a:t>
            </a:r>
          </a:p>
        </p:txBody>
      </p:sp>
      <p:sp>
        <p:nvSpPr>
          <p:cNvPr id="12" name="TextBox 11">
            <a:extLst>
              <a:ext uri="{FF2B5EF4-FFF2-40B4-BE49-F238E27FC236}">
                <a16:creationId xmlns:a16="http://schemas.microsoft.com/office/drawing/2014/main" id="{B7C568CB-4ED3-4D39-8D66-A13D511EC71A}"/>
              </a:ext>
            </a:extLst>
          </p:cNvPr>
          <p:cNvSpPr txBox="1"/>
          <p:nvPr/>
        </p:nvSpPr>
        <p:spPr>
          <a:xfrm>
            <a:off x="4407763" y="2024584"/>
            <a:ext cx="6098958"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highlight>
                  <a:srgbClr val="00FF00"/>
                </a:highlight>
                <a:uLnTx/>
                <a:uFillTx/>
                <a:latin typeface="Calibri" panose="020F0502020204030204"/>
                <a:ea typeface="+mn-ea"/>
                <a:cs typeface="+mn-cs"/>
              </a:rPr>
              <a:t># Applying k-Fold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accuracies = cross_val_score(nn_model , X=x1 , y=x2, cv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print("Accuracy: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accuracies.mean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print("Standard Deviation: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accuracies.std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Tree>
    <p:extLst>
      <p:ext uri="{BB962C8B-B14F-4D97-AF65-F5344CB8AC3E}">
        <p14:creationId xmlns:p14="http://schemas.microsoft.com/office/powerpoint/2010/main" val="1595683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0271EC-86C8-4996-AC84-7EC61B751B39}"/>
              </a:ext>
            </a:extLst>
          </p:cNvPr>
          <p:cNvSpPr>
            <a:spLocks noGrp="1"/>
          </p:cNvSpPr>
          <p:nvPr>
            <p:ph type="title"/>
          </p:nvPr>
        </p:nvSpPr>
        <p:spPr>
          <a:xfrm>
            <a:off x="399495" y="858222"/>
            <a:ext cx="4359460" cy="1781175"/>
          </a:xfrm>
        </p:spPr>
        <p:txBody>
          <a:bodyPr>
            <a:noAutofit/>
          </a:bodyPr>
          <a:lstStyle/>
          <a:p>
            <a:r>
              <a:rPr lang="en-US" sz="4000" b="1" dirty="0">
                <a:highlight>
                  <a:srgbClr val="CC00FF"/>
                </a:highlight>
                <a:latin typeface="+mn-lt"/>
              </a:rPr>
              <a:t>Support Vector Machine before and after applying K-Fold cross validation</a:t>
            </a:r>
          </a:p>
        </p:txBody>
      </p:sp>
      <p:sp>
        <p:nvSpPr>
          <p:cNvPr id="3" name="Content Placeholder 2">
            <a:extLst>
              <a:ext uri="{FF2B5EF4-FFF2-40B4-BE49-F238E27FC236}">
                <a16:creationId xmlns:a16="http://schemas.microsoft.com/office/drawing/2014/main" id="{716C89AD-EB14-4BDB-A19F-83F2728EC687}"/>
              </a:ext>
            </a:extLst>
          </p:cNvPr>
          <p:cNvSpPr>
            <a:spLocks noGrp="1"/>
          </p:cNvSpPr>
          <p:nvPr>
            <p:ph idx="1"/>
          </p:nvPr>
        </p:nvSpPr>
        <p:spPr>
          <a:xfrm>
            <a:off x="399495" y="3355130"/>
            <a:ext cx="3799643" cy="2427333"/>
          </a:xfrm>
        </p:spPr>
        <p:txBody>
          <a:bodyPr>
            <a:normAutofit lnSpcReduction="10000"/>
          </a:bodyPr>
          <a:lstStyle/>
          <a:p>
            <a:r>
              <a:rPr lang="en-US" sz="1800" dirty="0"/>
              <a:t>Used 80% of data for training and tested on the rest of 20% data. The predictor features </a:t>
            </a:r>
          </a:p>
          <a:p>
            <a:r>
              <a:rPr lang="en-US" sz="1800" dirty="0"/>
              <a:t>The predictor features are “District","Year","Month","Day_Of_Week","Hour","Ucr_Part","Shooting" </a:t>
            </a:r>
            <a:r>
              <a:rPr lang="fr-FR" sz="1800" dirty="0"/>
              <a:t>and the Target predictor  </a:t>
            </a:r>
            <a:r>
              <a:rPr lang="fr-FR" sz="1800" dirty="0" err="1"/>
              <a:t>is</a:t>
            </a:r>
            <a:r>
              <a:rPr lang="fr-FR" sz="1800" dirty="0"/>
              <a:t>   Offense_Code_Group  </a:t>
            </a:r>
            <a:r>
              <a:rPr lang="en-US" sz="1800" dirty="0"/>
              <a:t>was evaluated using a confusion matrix for train and test set.</a:t>
            </a:r>
          </a:p>
          <a:p>
            <a:endParaRPr lang="en-US" sz="1200" dirty="0"/>
          </a:p>
        </p:txBody>
      </p:sp>
      <p:sp>
        <p:nvSpPr>
          <p:cNvPr id="7" name="TextBox 6">
            <a:extLst>
              <a:ext uri="{FF2B5EF4-FFF2-40B4-BE49-F238E27FC236}">
                <a16:creationId xmlns:a16="http://schemas.microsoft.com/office/drawing/2014/main" id="{EC0E8162-4E81-4A08-B0C9-4ED4E526AF78}"/>
              </a:ext>
            </a:extLst>
          </p:cNvPr>
          <p:cNvSpPr txBox="1"/>
          <p:nvPr/>
        </p:nvSpPr>
        <p:spPr>
          <a:xfrm>
            <a:off x="4600853" y="217883"/>
            <a:ext cx="6094520" cy="1508105"/>
          </a:xfrm>
          <a:prstGeom prst="rect">
            <a:avLst/>
          </a:prstGeom>
          <a:noFill/>
        </p:spPr>
        <p:txBody>
          <a:bodyPr wrap="square">
            <a:spAutoFit/>
          </a:bodyPr>
          <a:lstStyle/>
          <a:p>
            <a:r>
              <a:rPr lang="en-US" sz="2000" b="1" dirty="0">
                <a:highlight>
                  <a:srgbClr val="00FF00"/>
                </a:highlight>
              </a:rPr>
              <a:t>==========Support Vector Machine==========</a:t>
            </a:r>
          </a:p>
          <a:p>
            <a:r>
              <a:rPr lang="en-US" dirty="0"/>
              <a:t>Accuracy    :  0.6361824750248322</a:t>
            </a:r>
          </a:p>
          <a:p>
            <a:r>
              <a:rPr lang="en-US" dirty="0"/>
              <a:t>Recall         :  0.5915915915915916</a:t>
            </a:r>
          </a:p>
          <a:p>
            <a:r>
              <a:rPr lang="en-US" dirty="0"/>
              <a:t>Precision   :  0.5738443800943801</a:t>
            </a:r>
          </a:p>
          <a:p>
            <a:r>
              <a:rPr lang="en-US" dirty="0"/>
              <a:t>F1 Score    :  0.5915915915915916</a:t>
            </a:r>
          </a:p>
        </p:txBody>
      </p:sp>
      <p:sp>
        <p:nvSpPr>
          <p:cNvPr id="10" name="TextBox 9">
            <a:extLst>
              <a:ext uri="{FF2B5EF4-FFF2-40B4-BE49-F238E27FC236}">
                <a16:creationId xmlns:a16="http://schemas.microsoft.com/office/drawing/2014/main" id="{2FE16D29-AAF1-4C6B-8AA5-0B0EEDEF05E1}"/>
              </a:ext>
            </a:extLst>
          </p:cNvPr>
          <p:cNvSpPr txBox="1"/>
          <p:nvPr/>
        </p:nvSpPr>
        <p:spPr>
          <a:xfrm>
            <a:off x="4735283" y="3970520"/>
            <a:ext cx="6094324" cy="1015663"/>
          </a:xfrm>
          <a:prstGeom prst="rect">
            <a:avLst/>
          </a:prstGeom>
          <a:noFill/>
        </p:spPr>
        <p:txBody>
          <a:bodyPr wrap="square">
            <a:spAutoFit/>
          </a:bodyPr>
          <a:lstStyle/>
          <a:p>
            <a:r>
              <a:rPr lang="en-US" sz="2000" b="1" dirty="0">
                <a:highlight>
                  <a:srgbClr val="CC00FF"/>
                </a:highlight>
              </a:rPr>
              <a:t>Result :</a:t>
            </a:r>
          </a:p>
          <a:p>
            <a:r>
              <a:rPr lang="en-US" sz="2000" b="1" dirty="0">
                <a:highlight>
                  <a:srgbClr val="00FFFF"/>
                </a:highlight>
              </a:rPr>
              <a:t>Accuracy: 65.73 %</a:t>
            </a:r>
          </a:p>
          <a:p>
            <a:r>
              <a:rPr lang="en-US" sz="2000" b="1" dirty="0">
                <a:highlight>
                  <a:srgbClr val="00FFFF"/>
                </a:highlight>
              </a:rPr>
              <a:t>Standard Deviation: 1.51 %</a:t>
            </a:r>
          </a:p>
        </p:txBody>
      </p:sp>
      <p:sp>
        <p:nvSpPr>
          <p:cNvPr id="12" name="TextBox 11">
            <a:extLst>
              <a:ext uri="{FF2B5EF4-FFF2-40B4-BE49-F238E27FC236}">
                <a16:creationId xmlns:a16="http://schemas.microsoft.com/office/drawing/2014/main" id="{4BA8E2AD-0219-4EC1-94FA-F20837DCCD1B}"/>
              </a:ext>
            </a:extLst>
          </p:cNvPr>
          <p:cNvSpPr txBox="1"/>
          <p:nvPr/>
        </p:nvSpPr>
        <p:spPr>
          <a:xfrm>
            <a:off x="4679904" y="2052657"/>
            <a:ext cx="6094520"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highlight>
                  <a:srgbClr val="00FF00"/>
                </a:highlight>
                <a:uLnTx/>
                <a:uFillTx/>
                <a:latin typeface="Calibri" panose="020F0502020204030204"/>
                <a:ea typeface="+mn-ea"/>
                <a:cs typeface="+mn-cs"/>
              </a:rPr>
              <a:t># Applying k-Fold Cross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accuracies = cross_val_score(nn_model , X=x1 , y=x2, cv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print("Accuracy: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accuracies.mean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print("Standard Deviation: {:.2f}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accuracies.std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spTree>
    <p:extLst>
      <p:ext uri="{BB962C8B-B14F-4D97-AF65-F5344CB8AC3E}">
        <p14:creationId xmlns:p14="http://schemas.microsoft.com/office/powerpoint/2010/main" val="338232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A2C6-CD53-4CF4-8BEA-616B093BBBDF}"/>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000" b="1" dirty="0">
                <a:solidFill>
                  <a:schemeClr val="bg1"/>
                </a:solidFill>
                <a:highlight>
                  <a:srgbClr val="CC00FF"/>
                </a:highlight>
                <a:latin typeface="+mn-lt"/>
              </a:rPr>
              <a:t>Machine learning models after changing </a:t>
            </a:r>
            <a:br>
              <a:rPr lang="en-US" sz="4000" b="1" dirty="0">
                <a:solidFill>
                  <a:schemeClr val="bg1"/>
                </a:solidFill>
                <a:highlight>
                  <a:srgbClr val="CC00FF"/>
                </a:highlight>
                <a:latin typeface="+mn-lt"/>
              </a:rPr>
            </a:br>
            <a:r>
              <a:rPr lang="en-US" sz="4000" b="1" dirty="0">
                <a:solidFill>
                  <a:schemeClr val="bg1"/>
                </a:solidFill>
                <a:highlight>
                  <a:srgbClr val="CC00FF"/>
                </a:highlight>
                <a:latin typeface="+mn-lt"/>
              </a:rPr>
              <a:t>the features and target feature</a:t>
            </a:r>
          </a:p>
        </p:txBody>
      </p:sp>
      <p:sp>
        <p:nvSpPr>
          <p:cNvPr id="6" name="TextBox 5">
            <a:extLst>
              <a:ext uri="{FF2B5EF4-FFF2-40B4-BE49-F238E27FC236}">
                <a16:creationId xmlns:a16="http://schemas.microsoft.com/office/drawing/2014/main" id="{0896FA3C-DB1B-4F6E-A368-1681DD957EA9}"/>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500"/>
              <a:t>Features which we selected based on our EDA</a:t>
            </a:r>
          </a:p>
          <a:p>
            <a:pPr marL="285750" indent="-228600">
              <a:lnSpc>
                <a:spcPct val="90000"/>
              </a:lnSpc>
              <a:spcAft>
                <a:spcPts val="600"/>
              </a:spcAft>
              <a:buFont typeface="Arial" panose="020B0604020202020204" pitchFamily="34" charset="0"/>
              <a:buChar char="•"/>
            </a:pPr>
            <a:r>
              <a:rPr lang="en-US" sz="1500"/>
              <a:t>Month of the crime happened, Day of the crime happened, Hour of the crime happened, offense code of the crime </a:t>
            </a:r>
          </a:p>
          <a:p>
            <a:pPr marL="285750" indent="-228600">
              <a:lnSpc>
                <a:spcPct val="90000"/>
              </a:lnSpc>
              <a:spcAft>
                <a:spcPts val="600"/>
              </a:spcAft>
              <a:buFont typeface="Arial" panose="020B0604020202020204" pitchFamily="34" charset="0"/>
              <a:buChar char="•"/>
            </a:pPr>
            <a:r>
              <a:rPr lang="en-US" sz="1500"/>
              <a:t>The feature which we are predicting is crime type which is UCR_PART</a:t>
            </a:r>
          </a:p>
          <a:p>
            <a:pPr marL="285750" indent="-228600">
              <a:lnSpc>
                <a:spcPct val="90000"/>
              </a:lnSpc>
              <a:spcAft>
                <a:spcPts val="600"/>
              </a:spcAft>
              <a:buFont typeface="Arial" panose="020B0604020202020204" pitchFamily="34" charset="0"/>
              <a:buChar char="•"/>
            </a:pPr>
            <a:r>
              <a:rPr lang="en-US" sz="1500"/>
              <a:t>In our dataset UCR_PART states the group of crimes happened on level 5 and others</a:t>
            </a:r>
          </a:p>
          <a:p>
            <a:pPr marL="285750" indent="-228600">
              <a:lnSpc>
                <a:spcPct val="90000"/>
              </a:lnSpc>
              <a:spcAft>
                <a:spcPts val="600"/>
              </a:spcAft>
              <a:buFont typeface="Arial" panose="020B0604020202020204" pitchFamily="34" charset="0"/>
              <a:buChar char="•"/>
            </a:pPr>
            <a:r>
              <a:rPr lang="en-US" sz="1500"/>
              <a:t>For an example all the assault crimes belong to the part 1 type</a:t>
            </a:r>
          </a:p>
          <a:p>
            <a:pPr marL="285750" indent="-228600">
              <a:lnSpc>
                <a:spcPct val="90000"/>
              </a:lnSpc>
              <a:spcAft>
                <a:spcPts val="600"/>
              </a:spcAft>
              <a:buFont typeface="Arial" panose="020B0604020202020204" pitchFamily="34" charset="0"/>
              <a:buChar char="•"/>
            </a:pPr>
            <a:r>
              <a:rPr lang="en-US" sz="1500"/>
              <a:t>Here we trained all the dataset and tested only 15 percent of the dataset</a:t>
            </a:r>
          </a:p>
        </p:txBody>
      </p:sp>
      <p:sp>
        <p:nvSpPr>
          <p:cNvPr id="5" name="Content Placeholder 4">
            <a:extLst>
              <a:ext uri="{FF2B5EF4-FFF2-40B4-BE49-F238E27FC236}">
                <a16:creationId xmlns:a16="http://schemas.microsoft.com/office/drawing/2014/main" id="{64A74E71-9922-4F95-9627-D109B9D5CBD6}"/>
              </a:ext>
            </a:extLst>
          </p:cNvPr>
          <p:cNvSpPr>
            <a:spLocks noGrp="1"/>
          </p:cNvSpPr>
          <p:nvPr>
            <p:ph idx="1"/>
          </p:nvPr>
        </p:nvSpPr>
        <p:spPr>
          <a:xfrm>
            <a:off x="548639" y="2386583"/>
            <a:ext cx="10805161" cy="3790379"/>
          </a:xfrm>
        </p:spPr>
        <p:txBody>
          <a:bodyPr/>
          <a:lstStyle/>
          <a:p>
            <a:endParaRPr lang="en-US" dirty="0"/>
          </a:p>
        </p:txBody>
      </p:sp>
      <p:pic>
        <p:nvPicPr>
          <p:cNvPr id="3074" name="Picture 2">
            <a:extLst>
              <a:ext uri="{FF2B5EF4-FFF2-40B4-BE49-F238E27FC236}">
                <a16:creationId xmlns:a16="http://schemas.microsoft.com/office/drawing/2014/main" id="{5DDB7300-B7A7-4D08-A00F-2798997D0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69" y="2386583"/>
            <a:ext cx="6371851" cy="342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47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1CDD-1C38-47E9-A6AA-103274B5C83B}"/>
              </a:ext>
            </a:extLst>
          </p:cNvPr>
          <p:cNvSpPr>
            <a:spLocks noGrp="1"/>
          </p:cNvSpPr>
          <p:nvPr>
            <p:ph type="title"/>
          </p:nvPr>
        </p:nvSpPr>
        <p:spPr/>
        <p:txBody>
          <a:bodyPr/>
          <a:lstStyle/>
          <a:p>
            <a:r>
              <a:rPr lang="en-US" dirty="0"/>
              <a:t> </a:t>
            </a:r>
            <a:r>
              <a:rPr lang="en-US" sz="4000" b="1" dirty="0">
                <a:highlight>
                  <a:srgbClr val="CC00CC"/>
                </a:highlight>
              </a:rPr>
              <a:t>Best Model for Prediction  -- Decision Tree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E173B6A-11C6-4A6D-A1A2-EC281883E9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294" y="1386966"/>
            <a:ext cx="11515412" cy="4875090"/>
          </a:xfrm>
        </p:spPr>
      </p:pic>
    </p:spTree>
    <p:extLst>
      <p:ext uri="{BB962C8B-B14F-4D97-AF65-F5344CB8AC3E}">
        <p14:creationId xmlns:p14="http://schemas.microsoft.com/office/powerpoint/2010/main" val="83599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7CF9-2FCC-4129-B4FC-A7D886C0E83E}"/>
              </a:ext>
            </a:extLst>
          </p:cNvPr>
          <p:cNvSpPr>
            <a:spLocks noGrp="1"/>
          </p:cNvSpPr>
          <p:nvPr>
            <p:ph type="title"/>
          </p:nvPr>
        </p:nvSpPr>
        <p:spPr>
          <a:xfrm>
            <a:off x="558800" y="248919"/>
            <a:ext cx="10871200" cy="1265557"/>
          </a:xfrm>
        </p:spPr>
        <p:txBody>
          <a:bodyPr/>
          <a:lstStyle/>
          <a:p>
            <a:r>
              <a:rPr lang="en-US" dirty="0"/>
              <a:t>             </a:t>
            </a:r>
            <a:r>
              <a:rPr lang="en-US" sz="4000" b="1" dirty="0">
                <a:highlight>
                  <a:srgbClr val="CC00FF"/>
                </a:highlight>
                <a:latin typeface="+mn-lt"/>
              </a:rPr>
              <a:t>About the Dataset</a:t>
            </a:r>
          </a:p>
        </p:txBody>
      </p:sp>
      <p:sp>
        <p:nvSpPr>
          <p:cNvPr id="3" name="Content Placeholder 2">
            <a:extLst>
              <a:ext uri="{FF2B5EF4-FFF2-40B4-BE49-F238E27FC236}">
                <a16:creationId xmlns:a16="http://schemas.microsoft.com/office/drawing/2014/main" id="{2CD6F1CA-34E5-4665-9970-78294A0071D3}"/>
              </a:ext>
            </a:extLst>
          </p:cNvPr>
          <p:cNvSpPr>
            <a:spLocks noGrp="1"/>
          </p:cNvSpPr>
          <p:nvPr>
            <p:ph idx="1"/>
          </p:nvPr>
        </p:nvSpPr>
        <p:spPr>
          <a:xfrm>
            <a:off x="558800" y="1514476"/>
            <a:ext cx="10871200" cy="4589608"/>
          </a:xfrm>
        </p:spPr>
        <p:txBody>
          <a:bodyPr>
            <a:normAutofit/>
          </a:bodyPr>
          <a:lstStyle/>
          <a:p>
            <a:pPr marL="0" indent="0">
              <a:buNone/>
            </a:pPr>
            <a:r>
              <a:rPr lang="en-US" dirty="0"/>
              <a:t>There are 2,009,520 rows and 17 columns in the dataset. </a:t>
            </a:r>
          </a:p>
          <a:p>
            <a:pPr marL="0" indent="0">
              <a:buNone/>
            </a:pPr>
            <a:r>
              <a:rPr lang="en-US" dirty="0"/>
              <a:t> </a:t>
            </a:r>
          </a:p>
        </p:txBody>
      </p:sp>
      <p:pic>
        <p:nvPicPr>
          <p:cNvPr id="8" name="Picture 7">
            <a:extLst>
              <a:ext uri="{FF2B5EF4-FFF2-40B4-BE49-F238E27FC236}">
                <a16:creationId xmlns:a16="http://schemas.microsoft.com/office/drawing/2014/main" id="{5B9B22F2-456B-4DAC-A82B-C4E997616647}"/>
              </a:ext>
            </a:extLst>
          </p:cNvPr>
          <p:cNvPicPr>
            <a:picLocks noChangeAspect="1"/>
          </p:cNvPicPr>
          <p:nvPr/>
        </p:nvPicPr>
        <p:blipFill rotWithShape="1">
          <a:blip r:embed="rId2"/>
          <a:srcRect l="4903" t="24758" r="8520" b="10717"/>
          <a:stretch/>
        </p:blipFill>
        <p:spPr>
          <a:xfrm>
            <a:off x="558800" y="2190750"/>
            <a:ext cx="10505440" cy="4170681"/>
          </a:xfrm>
          <a:prstGeom prst="rect">
            <a:avLst/>
          </a:prstGeom>
        </p:spPr>
      </p:pic>
    </p:spTree>
    <p:extLst>
      <p:ext uri="{BB962C8B-B14F-4D97-AF65-F5344CB8AC3E}">
        <p14:creationId xmlns:p14="http://schemas.microsoft.com/office/powerpoint/2010/main" val="2973737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3242F-5B74-4104-AD26-B201761762CE}"/>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b="1" dirty="0">
                <a:highlight>
                  <a:srgbClr val="CC00FF"/>
                </a:highlight>
              </a:rPr>
              <a:t>Decision tree classifier</a:t>
            </a:r>
          </a:p>
        </p:txBody>
      </p:sp>
      <p:grpSp>
        <p:nvGrpSpPr>
          <p:cNvPr id="42" name="Group 4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3"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5EFF515-EAA7-4826-9CED-AD93C88E7EED}"/>
              </a:ext>
            </a:extLst>
          </p:cNvPr>
          <p:cNvSpPr txBox="1"/>
          <p:nvPr/>
        </p:nvSpPr>
        <p:spPr>
          <a:xfrm>
            <a:off x="496825" y="2290826"/>
            <a:ext cx="5278066"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b="0" dirty="0"/>
              <a:t>Our model seems to be pretty good as our accuracy is 0.98 with the above features.</a:t>
            </a:r>
          </a:p>
          <a:p>
            <a:pPr marL="342900" indent="-228600">
              <a:lnSpc>
                <a:spcPct val="90000"/>
              </a:lnSpc>
              <a:spcAft>
                <a:spcPts val="600"/>
              </a:spcAft>
              <a:buFont typeface="Arial" panose="020B0604020202020204" pitchFamily="34" charset="0"/>
              <a:buChar char="•"/>
            </a:pPr>
            <a:r>
              <a:rPr lang="en-US" sz="2000" b="0" dirty="0"/>
              <a:t>Since my features are continuous variables and didn’t find any imbalances in my data, I further decided to run my model.</a:t>
            </a:r>
          </a:p>
          <a:p>
            <a:pPr marL="342900" indent="-228600">
              <a:lnSpc>
                <a:spcPct val="90000"/>
              </a:lnSpc>
              <a:spcAft>
                <a:spcPts val="600"/>
              </a:spcAft>
              <a:buFont typeface="Arial" panose="020B0604020202020204" pitchFamily="34" charset="0"/>
              <a:buChar char="•"/>
            </a:pPr>
            <a:r>
              <a:rPr lang="en-US" sz="2000" b="0" dirty="0"/>
              <a:t>Decision tree classifiers works best for both</a:t>
            </a:r>
          </a:p>
          <a:p>
            <a:pPr>
              <a:lnSpc>
                <a:spcPct val="90000"/>
              </a:lnSpc>
              <a:spcAft>
                <a:spcPts val="600"/>
              </a:spcAft>
            </a:pPr>
            <a:r>
              <a:rPr lang="en-US" sz="2000" dirty="0"/>
              <a:t>      </a:t>
            </a:r>
            <a:r>
              <a:rPr lang="en-US" sz="2000" b="0" dirty="0"/>
              <a:t> continuous features and for predicting  </a:t>
            </a:r>
          </a:p>
          <a:p>
            <a:pPr>
              <a:lnSpc>
                <a:spcPct val="90000"/>
              </a:lnSpc>
              <a:spcAft>
                <a:spcPts val="600"/>
              </a:spcAft>
            </a:pPr>
            <a:r>
              <a:rPr lang="en-US" sz="2000" dirty="0"/>
              <a:t>       </a:t>
            </a:r>
            <a:r>
              <a:rPr lang="en-US" sz="2000" b="0" dirty="0"/>
              <a:t>categorical features </a:t>
            </a:r>
          </a:p>
          <a:p>
            <a:pPr marL="342900" indent="-342900">
              <a:lnSpc>
                <a:spcPct val="90000"/>
              </a:lnSpc>
              <a:spcAft>
                <a:spcPts val="600"/>
              </a:spcAft>
              <a:buFont typeface="Arial" panose="020B0604020202020204" pitchFamily="34" charset="0"/>
              <a:buChar char="•"/>
            </a:pPr>
            <a:r>
              <a:rPr lang="en-US" sz="2000" b="0" dirty="0"/>
              <a:t>Here is the accuracy output and confusion matrix graph</a:t>
            </a:r>
          </a:p>
          <a:p>
            <a:pPr marL="342900" indent="-228600">
              <a:lnSpc>
                <a:spcPct val="90000"/>
              </a:lnSpc>
              <a:spcAft>
                <a:spcPts val="600"/>
              </a:spcAft>
              <a:buFont typeface="Arial" panose="020B0604020202020204" pitchFamily="34" charset="0"/>
              <a:buChar char="•"/>
            </a:pPr>
            <a:endParaRPr lang="en-US" sz="2000" b="0" dirty="0"/>
          </a:p>
        </p:txBody>
      </p:sp>
      <p:sp>
        <p:nvSpPr>
          <p:cNvPr id="48" name="Rectangle 4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F55B89-94B6-463A-AE59-FA6F3AE4A2DE}"/>
              </a:ext>
            </a:extLst>
          </p:cNvPr>
          <p:cNvPicPr>
            <a:picLocks noChangeAspect="1"/>
          </p:cNvPicPr>
          <p:nvPr/>
        </p:nvPicPr>
        <p:blipFill>
          <a:blip r:embed="rId2"/>
          <a:stretch>
            <a:fillRect/>
          </a:stretch>
        </p:blipFill>
        <p:spPr>
          <a:xfrm>
            <a:off x="7083423" y="1352666"/>
            <a:ext cx="4397433" cy="977207"/>
          </a:xfrm>
          <a:prstGeom prst="rect">
            <a:avLst/>
          </a:prstGeom>
        </p:spPr>
      </p:pic>
      <p:sp>
        <p:nvSpPr>
          <p:cNvPr id="52" name="Rectangle 5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AD0E4A-62B5-4D47-8510-96A3D7123941}"/>
              </a:ext>
            </a:extLst>
          </p:cNvPr>
          <p:cNvPicPr>
            <a:picLocks noGrp="1" noChangeAspect="1"/>
          </p:cNvPicPr>
          <p:nvPr>
            <p:ph idx="1"/>
          </p:nvPr>
        </p:nvPicPr>
        <p:blipFill>
          <a:blip r:embed="rId3"/>
          <a:stretch>
            <a:fillRect/>
          </a:stretch>
        </p:blipFill>
        <p:spPr>
          <a:xfrm>
            <a:off x="7919441" y="3707894"/>
            <a:ext cx="2723533" cy="2518756"/>
          </a:xfrm>
          <a:prstGeom prst="rect">
            <a:avLst/>
          </a:prstGeom>
        </p:spPr>
      </p:pic>
    </p:spTree>
    <p:extLst>
      <p:ext uri="{BB962C8B-B14F-4D97-AF65-F5344CB8AC3E}">
        <p14:creationId xmlns:p14="http://schemas.microsoft.com/office/powerpoint/2010/main" val="1897024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heckmark">
            <a:extLst>
              <a:ext uri="{FF2B5EF4-FFF2-40B4-BE49-F238E27FC236}">
                <a16:creationId xmlns:a16="http://schemas.microsoft.com/office/drawing/2014/main" id="{852910F9-7199-46DD-92DB-C34A4DA09E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7A268E-E902-2B4A-A2B2-419562D277CE}"/>
              </a:ext>
            </a:extLst>
          </p:cNvPr>
          <p:cNvSpPr>
            <a:spLocks noGrp="1"/>
          </p:cNvSpPr>
          <p:nvPr>
            <p:ph type="title"/>
          </p:nvPr>
        </p:nvSpPr>
        <p:spPr>
          <a:xfrm>
            <a:off x="838201" y="479493"/>
            <a:ext cx="5257800" cy="1325563"/>
          </a:xfrm>
        </p:spPr>
        <p:txBody>
          <a:bodyPr>
            <a:normAutofit/>
          </a:bodyPr>
          <a:lstStyle/>
          <a:p>
            <a:r>
              <a:rPr lang="en-US" sz="4000" b="1" dirty="0">
                <a:highlight>
                  <a:srgbClr val="CC00FF"/>
                </a:highlight>
              </a:rPr>
              <a:t>Observations and findings from modelling </a:t>
            </a:r>
          </a:p>
        </p:txBody>
      </p:sp>
      <p:sp>
        <p:nvSpPr>
          <p:cNvPr id="3" name="Content Placeholder 2">
            <a:extLst>
              <a:ext uri="{FF2B5EF4-FFF2-40B4-BE49-F238E27FC236}">
                <a16:creationId xmlns:a16="http://schemas.microsoft.com/office/drawing/2014/main" id="{7EB379D7-D505-414C-91B4-3E4B11214359}"/>
              </a:ext>
            </a:extLst>
          </p:cNvPr>
          <p:cNvSpPr>
            <a:spLocks noGrp="1"/>
          </p:cNvSpPr>
          <p:nvPr>
            <p:ph idx="1"/>
          </p:nvPr>
        </p:nvSpPr>
        <p:spPr>
          <a:xfrm>
            <a:off x="838201" y="1984443"/>
            <a:ext cx="5257800" cy="4192520"/>
          </a:xfrm>
        </p:spPr>
        <p:txBody>
          <a:bodyPr>
            <a:normAutofit lnSpcReduction="10000"/>
          </a:bodyPr>
          <a:lstStyle/>
          <a:p>
            <a:r>
              <a:rPr lang="en-US" sz="2000" dirty="0"/>
              <a:t>We initially performed our modelling on highest correlation features and got good results which we later found out was inappropriate</a:t>
            </a:r>
          </a:p>
          <a:p>
            <a:r>
              <a:rPr lang="en-US" sz="2000" dirty="0"/>
              <a:t>We then changed our feature selection and worked on the different type of features which are not related. </a:t>
            </a:r>
          </a:p>
          <a:p>
            <a:r>
              <a:rPr lang="en-US" sz="2000" dirty="0"/>
              <a:t>We found the best models suitable for our features based on their type.</a:t>
            </a:r>
          </a:p>
          <a:p>
            <a:r>
              <a:rPr lang="en-US" sz="2000" dirty="0"/>
              <a:t>During our modelling we didn’t observe data points overfitting in our models </a:t>
            </a:r>
          </a:p>
          <a:p>
            <a:r>
              <a:rPr lang="en-US" sz="2000" dirty="0"/>
              <a:t>Later we rectified it by using cross validation technique and obtained very good results shown in the next slide</a:t>
            </a:r>
          </a:p>
          <a:p>
            <a:endParaRPr lang="en-US" sz="2000" dirty="0"/>
          </a:p>
          <a:p>
            <a:endParaRPr lang="en-US" sz="2000" dirty="0"/>
          </a:p>
        </p:txBody>
      </p:sp>
    </p:spTree>
    <p:extLst>
      <p:ext uri="{BB962C8B-B14F-4D97-AF65-F5344CB8AC3E}">
        <p14:creationId xmlns:p14="http://schemas.microsoft.com/office/powerpoint/2010/main" val="866390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C27C-D610-4BCC-9CB2-59A9823116CE}"/>
              </a:ext>
            </a:extLst>
          </p:cNvPr>
          <p:cNvSpPr>
            <a:spLocks noGrp="1"/>
          </p:cNvSpPr>
          <p:nvPr>
            <p:ph type="title"/>
          </p:nvPr>
        </p:nvSpPr>
        <p:spPr>
          <a:xfrm>
            <a:off x="4965430" y="629268"/>
            <a:ext cx="6586491" cy="1286160"/>
          </a:xfrm>
        </p:spPr>
        <p:txBody>
          <a:bodyPr anchor="b">
            <a:normAutofit/>
          </a:bodyPr>
          <a:lstStyle/>
          <a:p>
            <a:r>
              <a:rPr lang="en-US" sz="4000" b="1" dirty="0">
                <a:highlight>
                  <a:srgbClr val="CC00FF"/>
                </a:highlight>
              </a:rPr>
              <a:t>Not Good Models for Prediction</a:t>
            </a:r>
          </a:p>
        </p:txBody>
      </p:sp>
      <p:sp>
        <p:nvSpPr>
          <p:cNvPr id="24" name="Content Placeholder 2">
            <a:extLst>
              <a:ext uri="{FF2B5EF4-FFF2-40B4-BE49-F238E27FC236}">
                <a16:creationId xmlns:a16="http://schemas.microsoft.com/office/drawing/2014/main" id="{6B1BEC8E-C589-4EB5-98F7-4E41BDE48CD8}"/>
              </a:ext>
            </a:extLst>
          </p:cNvPr>
          <p:cNvSpPr>
            <a:spLocks noGrp="1"/>
          </p:cNvSpPr>
          <p:nvPr>
            <p:ph idx="1"/>
          </p:nvPr>
        </p:nvSpPr>
        <p:spPr>
          <a:xfrm>
            <a:off x="4965431" y="2438400"/>
            <a:ext cx="6586489" cy="3785419"/>
          </a:xfrm>
        </p:spPr>
        <p:txBody>
          <a:bodyPr>
            <a:normAutofit/>
          </a:bodyPr>
          <a:lstStyle/>
          <a:p>
            <a:r>
              <a:rPr lang="en-US" sz="2000" dirty="0"/>
              <a:t>Neural Network    </a:t>
            </a:r>
          </a:p>
          <a:p>
            <a:r>
              <a:rPr lang="en-US" sz="2000" dirty="0"/>
              <a:t>Kernel  SVM</a:t>
            </a:r>
          </a:p>
          <a:p>
            <a:r>
              <a:rPr lang="en-US" sz="2000" dirty="0"/>
              <a:t>K Nearest Neighbors</a:t>
            </a:r>
          </a:p>
          <a:p>
            <a:r>
              <a:rPr lang="en-US" sz="2000" dirty="0"/>
              <a:t>As the scores were not that good compared to other models </a:t>
            </a:r>
          </a:p>
          <a:p>
            <a:endParaRPr lang="en-US" sz="2000" dirty="0"/>
          </a:p>
          <a:p>
            <a:pPr marL="0" indent="0">
              <a:buNone/>
            </a:pPr>
            <a:endParaRPr lang="en-US" sz="2000" dirty="0"/>
          </a:p>
        </p:txBody>
      </p:sp>
      <p:pic>
        <p:nvPicPr>
          <p:cNvPr id="5" name="Picture 4" descr="Row of hanging black suits with one gold one">
            <a:extLst>
              <a:ext uri="{FF2B5EF4-FFF2-40B4-BE49-F238E27FC236}">
                <a16:creationId xmlns:a16="http://schemas.microsoft.com/office/drawing/2014/main" id="{3D666116-BBC2-45BE-A22F-893FADBF1BF7}"/>
              </a:ext>
            </a:extLst>
          </p:cNvPr>
          <p:cNvPicPr>
            <a:picLocks noChangeAspect="1"/>
          </p:cNvPicPr>
          <p:nvPr/>
        </p:nvPicPr>
        <p:blipFill rotWithShape="1">
          <a:blip r:embed="rId2"/>
          <a:srcRect l="42670" r="1221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292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523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64F0-3A0E-4643-9A44-4B56ED6DF751}"/>
              </a:ext>
            </a:extLst>
          </p:cNvPr>
          <p:cNvSpPr>
            <a:spLocks noGrp="1"/>
          </p:cNvSpPr>
          <p:nvPr>
            <p:ph type="title"/>
          </p:nvPr>
        </p:nvSpPr>
        <p:spPr>
          <a:xfrm>
            <a:off x="413922" y="298592"/>
            <a:ext cx="10063579" cy="336211"/>
          </a:xfrm>
        </p:spPr>
        <p:txBody>
          <a:bodyPr>
            <a:noAutofit/>
          </a:bodyPr>
          <a:lstStyle/>
          <a:p>
            <a:r>
              <a:rPr lang="en-US" sz="3600" b="1" dirty="0">
                <a:highlight>
                  <a:srgbClr val="CC00FF"/>
                </a:highlight>
              </a:rPr>
              <a:t>Best Machine Learning Models for Prediction by  Order after K-Fold cross validation </a:t>
            </a:r>
          </a:p>
        </p:txBody>
      </p:sp>
      <p:sp>
        <p:nvSpPr>
          <p:cNvPr id="3" name="Content Placeholder 2">
            <a:extLst>
              <a:ext uri="{FF2B5EF4-FFF2-40B4-BE49-F238E27FC236}">
                <a16:creationId xmlns:a16="http://schemas.microsoft.com/office/drawing/2014/main" id="{5439882F-8A4B-46BD-856D-886573972BE1}"/>
              </a:ext>
            </a:extLst>
          </p:cNvPr>
          <p:cNvSpPr>
            <a:spLocks noGrp="1"/>
          </p:cNvSpPr>
          <p:nvPr>
            <p:ph idx="1"/>
          </p:nvPr>
        </p:nvSpPr>
        <p:spPr>
          <a:xfrm>
            <a:off x="413922" y="1040718"/>
            <a:ext cx="11251336" cy="6003713"/>
          </a:xfrm>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1.   Decision Tree Model </a:t>
            </a:r>
            <a:r>
              <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7200" b="1"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3.  Random Forest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400" b="1" dirty="0">
                <a:solidFill>
                  <a:prstClr val="black"/>
                </a:solidFill>
                <a:highlight>
                  <a:srgbClr val="FF0000"/>
                </a:highlight>
                <a:latin typeface="Calibri" panose="020F0502020204030204"/>
              </a:rPr>
              <a:t>==========Decision Tree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8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dirty="0">
                <a:solidFill>
                  <a:prstClr val="black"/>
                </a:solidFill>
                <a:latin typeface="Calibri" panose="020F0502020204030204"/>
              </a:rPr>
              <a:t>Accuracy    :  0.9775052886766142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dirty="0">
                <a:solidFill>
                  <a:prstClr val="black"/>
                </a:solidFill>
                <a:latin typeface="Calibri" panose="020F0502020204030204"/>
              </a:rPr>
              <a:t>Recall          :  0.990990990990991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dirty="0">
                <a:solidFill>
                  <a:prstClr val="black"/>
                </a:solidFill>
                <a:latin typeface="Calibri" panose="020F0502020204030204"/>
              </a:rPr>
              <a:t>Precision   :  0.9927234927234928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dirty="0">
                <a:solidFill>
                  <a:prstClr val="black"/>
                </a:solidFill>
                <a:latin typeface="Calibri" panose="020F0502020204030204"/>
              </a:rPr>
              <a:t>F1 Score    :  0.990990990990991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dirty="0">
                <a:solidFill>
                  <a:prstClr val="black"/>
                </a:solidFill>
                <a:latin typeface="Calibri" panose="020F0502020204030204"/>
              </a:rPr>
              <a:t>                                                                                                                             </a:t>
            </a:r>
          </a:p>
          <a:p>
            <a:pPr marL="0" lvl="0" indent="0">
              <a:lnSpc>
                <a:spcPct val="100000"/>
              </a:lnSpc>
              <a:spcBef>
                <a:spcPts val="0"/>
              </a:spcBef>
              <a:buNone/>
              <a:defRPr/>
            </a:pPr>
            <a:r>
              <a:rPr lang="en-US" sz="6400" b="1" dirty="0">
                <a:solidFill>
                  <a:prstClr val="black"/>
                </a:solidFill>
                <a:highlight>
                  <a:srgbClr val="6666FF"/>
                </a:highlight>
              </a:rPr>
              <a:t>Applying K-Fold Cross Validation :  </a:t>
            </a:r>
            <a:r>
              <a:rPr lang="en-US" sz="6400" b="1" dirty="0">
                <a:solidFill>
                  <a:prstClr val="black"/>
                </a:solidFill>
              </a:rPr>
              <a:t>        </a:t>
            </a:r>
          </a:p>
          <a:p>
            <a:pPr marL="0" lvl="0" indent="0">
              <a:lnSpc>
                <a:spcPct val="100000"/>
              </a:lnSpc>
              <a:spcBef>
                <a:spcPts val="0"/>
              </a:spcBef>
              <a:buNone/>
              <a:defRPr/>
            </a:pPr>
            <a:r>
              <a:rPr lang="en-US" sz="6400" b="1" dirty="0">
                <a:solidFill>
                  <a:prstClr val="black"/>
                </a:solidFill>
              </a:rPr>
              <a:t>                                                                                                       </a:t>
            </a:r>
            <a:r>
              <a:rPr lang="en-US" sz="6400" b="1" dirty="0">
                <a:solidFill>
                  <a:prstClr val="black"/>
                </a:solidFill>
                <a:highlight>
                  <a:srgbClr val="6666FF"/>
                </a:highlight>
              </a:rPr>
              <a:t>Applying k-Fold Cross Validation </a:t>
            </a:r>
            <a:r>
              <a:rPr lang="en-US" sz="6400" b="1"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6400" b="1" dirty="0">
                <a:solidFill>
                  <a:prstClr val="black"/>
                </a:solidFill>
                <a:highlight>
                  <a:srgbClr val="FF00FF"/>
                </a:highlight>
                <a:latin typeface="Calibri" panose="020F0502020204030204"/>
              </a:rPr>
              <a:t>Result :</a:t>
            </a:r>
            <a:r>
              <a:rPr lang="en-US" sz="6400" b="1" dirty="0">
                <a:solidFill>
                  <a:prstClr val="black"/>
                </a:solidFill>
                <a:highlight>
                  <a:srgbClr val="00FF00"/>
                </a:highlight>
                <a:latin typeface="Calibri" panose="020F0502020204030204"/>
              </a:rPr>
              <a:t> </a:t>
            </a:r>
            <a:r>
              <a:rPr lang="en-US" sz="6400" b="1"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6400" b="1" dirty="0">
                <a:solidFill>
                  <a:prstClr val="black"/>
                </a:solidFill>
                <a:latin typeface="Calibri" panose="020F0502020204030204"/>
              </a:rPr>
              <a:t>                                                                                                        </a:t>
            </a:r>
            <a:r>
              <a:rPr lang="en-US" sz="6400" b="1" dirty="0">
                <a:solidFill>
                  <a:prstClr val="black"/>
                </a:solidFill>
                <a:highlight>
                  <a:srgbClr val="CC00CC"/>
                </a:highlight>
                <a:latin typeface="Calibri" panose="020F0502020204030204"/>
              </a:rPr>
              <a:t>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b="1" dirty="0">
                <a:solidFill>
                  <a:prstClr val="black"/>
                </a:solidFill>
                <a:latin typeface="Calibri" panose="020F0502020204030204"/>
              </a:rPr>
              <a:t>Accuracy: 98.35 %                                                                                      Accuracy : 84.15%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600" b="1" dirty="0">
                <a:solidFill>
                  <a:prstClr val="black"/>
                </a:solidFill>
                <a:latin typeface="Calibri" panose="020F0502020204030204"/>
              </a:rPr>
              <a:t>Standard Deviation: 0.74 %                                                                     Standard Deviation : 2.99%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b="1" dirty="0">
                <a:solidFill>
                  <a:prstClr val="black"/>
                </a:solidFill>
                <a:highlight>
                  <a:srgbClr val="00FF00"/>
                </a:highlight>
                <a:latin typeface="Calibri" panose="020F0502020204030204"/>
              </a:rPr>
              <a:t>2.   Naïve Bayes Model </a:t>
            </a:r>
            <a:r>
              <a:rPr lang="en-US" sz="7200" dirty="0">
                <a:solidFill>
                  <a:prstClr val="black"/>
                </a:solidFill>
                <a:highlight>
                  <a:srgbClr val="00FF00"/>
                </a:highlight>
                <a:latin typeface="Calibri" panose="020F0502020204030204"/>
              </a:rPr>
              <a:t>      </a:t>
            </a:r>
            <a:r>
              <a:rPr lang="en-US" sz="7200" dirty="0">
                <a:solidFill>
                  <a:prstClr val="black"/>
                </a:solidFill>
                <a:latin typeface="Calibri" panose="020F0502020204030204"/>
              </a:rPr>
              <a:t>                                         </a:t>
            </a:r>
            <a:r>
              <a:rPr lang="en-US" sz="7200" b="1" dirty="0">
                <a:solidFill>
                  <a:prstClr val="black"/>
                </a:solidFill>
                <a:highlight>
                  <a:srgbClr val="00FF00"/>
                </a:highlight>
                <a:latin typeface="Calibri" panose="020F0502020204030204"/>
              </a:rPr>
              <a:t>4. Support Vector Machine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6400" dirty="0">
                <a:solidFill>
                  <a:prstClr val="black"/>
                </a:solidFill>
                <a:latin typeface="Calibri" panose="020F0502020204030204"/>
              </a:rPr>
              <a:t>                                                                                                 </a:t>
            </a:r>
            <a:endParaRPr lang="en-US" sz="6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6400" b="1" dirty="0">
                <a:highlight>
                  <a:srgbClr val="FF0000"/>
                </a:highlight>
              </a:rPr>
              <a:t>==========Naive </a:t>
            </a:r>
            <a:r>
              <a:rPr lang="en-US" sz="6400" b="1" dirty="0" err="1">
                <a:highlight>
                  <a:srgbClr val="FF0000"/>
                </a:highlight>
              </a:rPr>
              <a:t>Beyes</a:t>
            </a:r>
            <a:r>
              <a:rPr lang="en-US" sz="6400" b="1" dirty="0">
                <a:highlight>
                  <a:srgbClr val="FF0000"/>
                </a:highlight>
              </a:rPr>
              <a:t> Results ==========</a:t>
            </a:r>
            <a:r>
              <a:rPr lang="en-US" sz="6400" b="1" dirty="0">
                <a:highlight>
                  <a:srgbClr val="6666FF"/>
                </a:highlight>
              </a:rPr>
              <a:t> </a:t>
            </a:r>
            <a:r>
              <a:rPr lang="en-US" sz="6400" b="1" dirty="0"/>
              <a:t>                   </a:t>
            </a:r>
            <a:r>
              <a:rPr lang="en-US" sz="6400" b="1" dirty="0">
                <a:highlight>
                  <a:srgbClr val="FF0000"/>
                </a:highlight>
              </a:rPr>
              <a:t>==========Support Vector Results ==========</a:t>
            </a:r>
            <a:r>
              <a:rPr lang="en-US" sz="6400" b="1" dirty="0">
                <a:highlight>
                  <a:srgbClr val="6666FF"/>
                </a:highlight>
              </a:rPr>
              <a:t> </a:t>
            </a:r>
          </a:p>
          <a:p>
            <a:pPr marL="0" indent="0">
              <a:lnSpc>
                <a:spcPct val="100000"/>
              </a:lnSpc>
              <a:spcBef>
                <a:spcPts val="0"/>
              </a:spcBef>
              <a:buNone/>
              <a:defRPr/>
            </a:pPr>
            <a:endParaRPr lang="en-US" sz="6400" dirty="0">
              <a:highlight>
                <a:srgbClr val="6666FF"/>
              </a:highlight>
            </a:endParaRPr>
          </a:p>
          <a:p>
            <a:pPr marL="0" indent="0">
              <a:lnSpc>
                <a:spcPct val="100000"/>
              </a:lnSpc>
              <a:spcBef>
                <a:spcPts val="0"/>
              </a:spcBef>
              <a:buNone/>
              <a:defRPr/>
            </a:pPr>
            <a:r>
              <a:rPr lang="en-US" sz="5600" dirty="0"/>
              <a:t>Accuracy    :  0.8428813275422697                                                                           Accuracy    :  0.6361824750248322                                   </a:t>
            </a:r>
          </a:p>
          <a:p>
            <a:pPr marL="0" indent="0">
              <a:lnSpc>
                <a:spcPct val="100000"/>
              </a:lnSpc>
              <a:spcBef>
                <a:spcPts val="0"/>
              </a:spcBef>
              <a:buNone/>
              <a:defRPr/>
            </a:pPr>
            <a:r>
              <a:rPr lang="en-US" sz="5600" dirty="0"/>
              <a:t>Recall        :  0.9039039039039038                                                                             Recall        :  0.5915915915915916</a:t>
            </a:r>
          </a:p>
          <a:p>
            <a:pPr marL="0" indent="0">
              <a:lnSpc>
                <a:spcPct val="100000"/>
              </a:lnSpc>
              <a:spcBef>
                <a:spcPts val="0"/>
              </a:spcBef>
              <a:buNone/>
              <a:defRPr/>
            </a:pPr>
            <a:r>
              <a:rPr lang="en-US" sz="5600" dirty="0"/>
              <a:t>Precision   :  0.9219507969507968                                                                            Precision   :  0.5738443800943801</a:t>
            </a:r>
          </a:p>
          <a:p>
            <a:pPr marL="0" indent="0">
              <a:lnSpc>
                <a:spcPct val="100000"/>
              </a:lnSpc>
              <a:spcBef>
                <a:spcPts val="0"/>
              </a:spcBef>
              <a:buNone/>
              <a:defRPr/>
            </a:pPr>
            <a:r>
              <a:rPr lang="en-US" sz="5600" dirty="0"/>
              <a:t>F1 Score    :  0.9039039039039038                                                                             F1 Score    :  0.5915915915915916                                                         </a:t>
            </a:r>
          </a:p>
          <a:p>
            <a:pPr marL="0" indent="0">
              <a:lnSpc>
                <a:spcPct val="100000"/>
              </a:lnSpc>
              <a:spcBef>
                <a:spcPts val="0"/>
              </a:spcBef>
              <a:buNone/>
              <a:defRPr/>
            </a:pPr>
            <a:endParaRPr lang="en-US" sz="6400" dirty="0"/>
          </a:p>
          <a:p>
            <a:pPr marL="0" indent="0">
              <a:lnSpc>
                <a:spcPct val="100000"/>
              </a:lnSpc>
              <a:spcBef>
                <a:spcPts val="0"/>
              </a:spcBef>
              <a:buNone/>
              <a:defRPr/>
            </a:pPr>
            <a:r>
              <a:rPr lang="en-US" sz="6400" b="1" dirty="0">
                <a:solidFill>
                  <a:prstClr val="black"/>
                </a:solidFill>
                <a:highlight>
                  <a:srgbClr val="6666FF"/>
                </a:highlight>
                <a:latin typeface="Calibri" panose="020F0502020204030204"/>
              </a:rPr>
              <a:t>Applying K-Fold Cross Validation </a:t>
            </a:r>
            <a:r>
              <a:rPr lang="en-US" sz="7200" dirty="0">
                <a:solidFill>
                  <a:prstClr val="black"/>
                </a:solidFill>
                <a:latin typeface="Calibri" panose="020F0502020204030204"/>
              </a:rPr>
              <a:t>:                                      </a:t>
            </a:r>
            <a:r>
              <a:rPr lang="en-US" sz="7200" b="1" dirty="0">
                <a:solidFill>
                  <a:prstClr val="black"/>
                </a:solidFill>
                <a:highlight>
                  <a:srgbClr val="6666FF"/>
                </a:highlight>
                <a:latin typeface="Calibri" panose="020F0502020204030204"/>
              </a:rPr>
              <a:t>Applying k-Fold Cross Validation </a:t>
            </a:r>
          </a:p>
          <a:p>
            <a:pPr marL="0" indent="0">
              <a:lnSpc>
                <a:spcPct val="100000"/>
              </a:lnSpc>
              <a:spcBef>
                <a:spcPts val="0"/>
              </a:spcBef>
              <a:buNone/>
              <a:defRPr/>
            </a:pPr>
            <a:endParaRPr lang="en-US" sz="7200" b="1" dirty="0">
              <a:solidFill>
                <a:prstClr val="black"/>
              </a:solidFill>
              <a:highlight>
                <a:srgbClr val="FFFF00"/>
              </a:highlight>
              <a:latin typeface="Calibri" panose="020F0502020204030204"/>
            </a:endParaRPr>
          </a:p>
          <a:p>
            <a:pPr marL="0" indent="0">
              <a:lnSpc>
                <a:spcPct val="100000"/>
              </a:lnSpc>
              <a:spcBef>
                <a:spcPts val="0"/>
              </a:spcBef>
              <a:buNone/>
              <a:defRPr/>
            </a:pPr>
            <a:r>
              <a:rPr lang="en-US" sz="6400" b="1" dirty="0">
                <a:solidFill>
                  <a:prstClr val="black"/>
                </a:solidFill>
                <a:highlight>
                  <a:srgbClr val="CC00CC"/>
                </a:highlight>
                <a:latin typeface="Calibri" panose="020F0502020204030204"/>
              </a:rPr>
              <a:t>Result :</a:t>
            </a:r>
            <a:r>
              <a:rPr lang="en-US" sz="6400" dirty="0">
                <a:solidFill>
                  <a:prstClr val="black"/>
                </a:solidFill>
                <a:highlight>
                  <a:srgbClr val="CC00CC"/>
                </a:highlight>
                <a:latin typeface="Calibri" panose="020F0502020204030204"/>
              </a:rPr>
              <a:t>   </a:t>
            </a:r>
            <a:r>
              <a:rPr lang="en-US" sz="6400" dirty="0">
                <a:solidFill>
                  <a:prstClr val="black"/>
                </a:solidFill>
                <a:latin typeface="Calibri" panose="020F0502020204030204"/>
              </a:rPr>
              <a:t>                                                                                 </a:t>
            </a:r>
            <a:r>
              <a:rPr lang="en-US" sz="6400" b="1" dirty="0">
                <a:solidFill>
                  <a:prstClr val="black"/>
                </a:solidFill>
                <a:latin typeface="Calibri" panose="020F0502020204030204"/>
              </a:rPr>
              <a:t>         </a:t>
            </a:r>
            <a:r>
              <a:rPr lang="en-US" sz="6400" b="1" dirty="0">
                <a:solidFill>
                  <a:prstClr val="black"/>
                </a:solidFill>
                <a:highlight>
                  <a:srgbClr val="CC00CC"/>
                </a:highlight>
                <a:latin typeface="Calibri" panose="020F0502020204030204"/>
              </a:rPr>
              <a:t>Result :</a:t>
            </a:r>
          </a:p>
          <a:p>
            <a:pPr marL="0" indent="0">
              <a:lnSpc>
                <a:spcPct val="100000"/>
              </a:lnSpc>
              <a:spcBef>
                <a:spcPts val="0"/>
              </a:spcBef>
              <a:buNone/>
              <a:defRPr/>
            </a:pPr>
            <a:endParaRPr lang="en-US" sz="5600" b="1" dirty="0">
              <a:solidFill>
                <a:prstClr val="black"/>
              </a:solidFill>
              <a:latin typeface="Calibri" panose="020F0502020204030204"/>
            </a:endParaRPr>
          </a:p>
          <a:p>
            <a:pPr marL="0" indent="0">
              <a:lnSpc>
                <a:spcPct val="100000"/>
              </a:lnSpc>
              <a:spcBef>
                <a:spcPts val="0"/>
              </a:spcBef>
              <a:buNone/>
              <a:defRPr/>
            </a:pPr>
            <a:r>
              <a:rPr lang="en-US" sz="5600" b="1" dirty="0">
                <a:solidFill>
                  <a:prstClr val="black"/>
                </a:solidFill>
                <a:latin typeface="Calibri" panose="020F0502020204030204"/>
              </a:rPr>
              <a:t>Accuracy :  88.13%                                                                                        Accuracy : 65.73%</a:t>
            </a:r>
          </a:p>
          <a:p>
            <a:pPr marL="0" indent="0">
              <a:lnSpc>
                <a:spcPct val="100000"/>
              </a:lnSpc>
              <a:spcBef>
                <a:spcPts val="0"/>
              </a:spcBef>
              <a:buNone/>
              <a:defRPr/>
            </a:pPr>
            <a:r>
              <a:rPr lang="en-US" sz="5600" b="1" dirty="0">
                <a:solidFill>
                  <a:prstClr val="black"/>
                </a:solidFill>
                <a:latin typeface="Calibri" panose="020F0502020204030204"/>
              </a:rPr>
              <a:t>Standard Deviation :    1.74%                                                                     Standard Deviation : 1.51%</a:t>
            </a:r>
          </a:p>
          <a:p>
            <a:pPr marL="0" indent="0">
              <a:lnSpc>
                <a:spcPct val="100000"/>
              </a:lnSpc>
              <a:spcBef>
                <a:spcPts val="0"/>
              </a:spcBef>
              <a:buNone/>
              <a:defRPr/>
            </a:pPr>
            <a:r>
              <a:rPr lang="en-US" sz="5600" b="1" dirty="0"/>
              <a:t>               </a:t>
            </a:r>
          </a:p>
        </p:txBody>
      </p:sp>
      <p:sp>
        <p:nvSpPr>
          <p:cNvPr id="5" name="TextBox 4">
            <a:extLst>
              <a:ext uri="{FF2B5EF4-FFF2-40B4-BE49-F238E27FC236}">
                <a16:creationId xmlns:a16="http://schemas.microsoft.com/office/drawing/2014/main" id="{E8AC5C1B-674D-47AA-A41D-C23DA83F8184}"/>
              </a:ext>
            </a:extLst>
          </p:cNvPr>
          <p:cNvSpPr txBox="1"/>
          <p:nvPr/>
        </p:nvSpPr>
        <p:spPr>
          <a:xfrm>
            <a:off x="5046954" y="1337298"/>
            <a:ext cx="609452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highlight>
                  <a:srgbClr val="FF0000"/>
                </a:highlight>
                <a:latin typeface="Calibri" panose="020F0502020204030204"/>
              </a:rPr>
              <a:t>==========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Accuracy    :  0.7757415003780826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Recall         :  0.8828828828828829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Precision   :  0.8861993651192258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F1 Score    :  0.8828828828828829</a:t>
            </a:r>
            <a:endParaRPr lang="en-US" sz="1600" b="1" dirty="0"/>
          </a:p>
        </p:txBody>
      </p:sp>
    </p:spTree>
    <p:extLst>
      <p:ext uri="{BB962C8B-B14F-4D97-AF65-F5344CB8AC3E}">
        <p14:creationId xmlns:p14="http://schemas.microsoft.com/office/powerpoint/2010/main" val="4068474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72E9-73A4-9B45-8917-CDA213207EBB}"/>
              </a:ext>
            </a:extLst>
          </p:cNvPr>
          <p:cNvSpPr>
            <a:spLocks noGrp="1"/>
          </p:cNvSpPr>
          <p:nvPr>
            <p:ph type="title"/>
          </p:nvPr>
        </p:nvSpPr>
        <p:spPr>
          <a:xfrm>
            <a:off x="4965430" y="629268"/>
            <a:ext cx="6309361" cy="800035"/>
          </a:xfrm>
        </p:spPr>
        <p:txBody>
          <a:bodyPr anchor="b">
            <a:normAutofit/>
          </a:bodyPr>
          <a:lstStyle/>
          <a:p>
            <a:r>
              <a:rPr lang="en-US" sz="4100" b="1" dirty="0">
                <a:highlight>
                  <a:srgbClr val="CC00CC"/>
                </a:highlight>
              </a:rPr>
              <a:t>Difficulties which we faced</a:t>
            </a:r>
          </a:p>
        </p:txBody>
      </p:sp>
      <p:sp>
        <p:nvSpPr>
          <p:cNvPr id="3" name="Content Placeholder 2">
            <a:extLst>
              <a:ext uri="{FF2B5EF4-FFF2-40B4-BE49-F238E27FC236}">
                <a16:creationId xmlns:a16="http://schemas.microsoft.com/office/drawing/2014/main" id="{DC6BB432-1A07-A044-B879-AADFA5553E9B}"/>
              </a:ext>
            </a:extLst>
          </p:cNvPr>
          <p:cNvSpPr>
            <a:spLocks noGrp="1"/>
          </p:cNvSpPr>
          <p:nvPr>
            <p:ph idx="1"/>
          </p:nvPr>
        </p:nvSpPr>
        <p:spPr>
          <a:xfrm>
            <a:off x="4803805" y="2189825"/>
            <a:ext cx="6586489" cy="4415160"/>
          </a:xfrm>
        </p:spPr>
        <p:txBody>
          <a:bodyPr>
            <a:normAutofit fontScale="70000" lnSpcReduction="20000"/>
          </a:bodyPr>
          <a:lstStyle/>
          <a:p>
            <a:r>
              <a:rPr lang="en-US" sz="2900" dirty="0"/>
              <a:t>We faced lot of difficulties in finding out a suitable dataset to merge with this dataset to understand the correlation on the external events which can predict crime more accurately</a:t>
            </a:r>
          </a:p>
          <a:p>
            <a:r>
              <a:rPr lang="en-US" sz="2900" dirty="0"/>
              <a:t>We even faced difficulty in balancing the target variable and tried lot of methods like SMOTE,RandomOverSampler methods for balancing.</a:t>
            </a:r>
          </a:p>
          <a:p>
            <a:r>
              <a:rPr lang="en-US" sz="2900" dirty="0"/>
              <a:t> At last we used K-Fold cross validation with Folds =10 to balance the data. </a:t>
            </a:r>
          </a:p>
          <a:p>
            <a:r>
              <a:rPr lang="en-US" sz="2900" dirty="0"/>
              <a:t>Since our main goal is to predict the evening crimes, we tried to merge our dataset with street light dataset but was unsuccessful.</a:t>
            </a:r>
          </a:p>
          <a:p>
            <a:r>
              <a:rPr lang="en-US" sz="2900" dirty="0"/>
              <a:t>During geospatial analysis we tried layering the geospatial dataset with other geospatial datasets to identify certain locations using geopandas but we failed in doing so. Hence, we used other libraries such as folium, ArcGIS and tableau tool for layering geospatial dataset.</a:t>
            </a:r>
          </a:p>
          <a:p>
            <a:pPr marL="0" indent="0">
              <a:buNone/>
            </a:pPr>
            <a:endParaRPr lang="en-US" sz="2900" dirty="0"/>
          </a:p>
          <a:p>
            <a:endParaRPr lang="en-US" sz="2000" dirty="0"/>
          </a:p>
        </p:txBody>
      </p:sp>
      <p:pic>
        <p:nvPicPr>
          <p:cNvPr id="5" name="Picture 4" descr="Exclamation mark on a yellow background">
            <a:extLst>
              <a:ext uri="{FF2B5EF4-FFF2-40B4-BE49-F238E27FC236}">
                <a16:creationId xmlns:a16="http://schemas.microsoft.com/office/drawing/2014/main" id="{4F13D59A-9DEC-45E1-A116-A3781E462802}"/>
              </a:ext>
            </a:extLst>
          </p:cNvPr>
          <p:cNvPicPr>
            <a:picLocks noChangeAspect="1"/>
          </p:cNvPicPr>
          <p:nvPr/>
        </p:nvPicPr>
        <p:blipFill rotWithShape="1">
          <a:blip r:embed="rId2"/>
          <a:srcRect l="31111" r="1819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7A1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745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4" name="Picture 4" descr="Light bulb on yellow background with sketched light beams and cord">
            <a:extLst>
              <a:ext uri="{FF2B5EF4-FFF2-40B4-BE49-F238E27FC236}">
                <a16:creationId xmlns:a16="http://schemas.microsoft.com/office/drawing/2014/main" id="{A0868C9C-B631-4AE2-A72A-2FA44AD706A4}"/>
              </a:ext>
            </a:extLst>
          </p:cNvPr>
          <p:cNvPicPr>
            <a:picLocks noChangeAspect="1"/>
          </p:cNvPicPr>
          <p:nvPr/>
        </p:nvPicPr>
        <p:blipFill rotWithShape="1">
          <a:blip r:embed="rId2"/>
          <a:srcRect t="8514" r="-1" b="-1"/>
          <a:stretch/>
        </p:blipFill>
        <p:spPr>
          <a:xfrm>
            <a:off x="1524" y="10"/>
            <a:ext cx="12188952" cy="6857990"/>
          </a:xfrm>
          <a:prstGeom prst="rect">
            <a:avLst/>
          </a:prstGeom>
        </p:spPr>
      </p:pic>
      <p:sp>
        <p:nvSpPr>
          <p:cNvPr id="21" name="Freeform: Shape 20">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63CF02F-CEAA-4626-8543-6348F5D9824E}"/>
              </a:ext>
            </a:extLst>
          </p:cNvPr>
          <p:cNvSpPr>
            <a:spLocks noGrp="1"/>
          </p:cNvSpPr>
          <p:nvPr>
            <p:ph type="title"/>
          </p:nvPr>
        </p:nvSpPr>
        <p:spPr>
          <a:xfrm>
            <a:off x="2245932" y="893763"/>
            <a:ext cx="7340048" cy="1324651"/>
          </a:xfrm>
        </p:spPr>
        <p:txBody>
          <a:bodyPr anchor="b">
            <a:normAutofit/>
          </a:bodyPr>
          <a:lstStyle/>
          <a:p>
            <a:r>
              <a:rPr lang="en-US" sz="4000" b="1" dirty="0">
                <a:highlight>
                  <a:srgbClr val="CC00FF"/>
                </a:highlight>
              </a:rPr>
              <a:t>Observation and Findings</a:t>
            </a:r>
          </a:p>
        </p:txBody>
      </p:sp>
      <p:sp>
        <p:nvSpPr>
          <p:cNvPr id="3" name="Content Placeholder 2">
            <a:extLst>
              <a:ext uri="{FF2B5EF4-FFF2-40B4-BE49-F238E27FC236}">
                <a16:creationId xmlns:a16="http://schemas.microsoft.com/office/drawing/2014/main" id="{55E9171F-0079-4F2E-AB18-2710FB9F9404}"/>
              </a:ext>
            </a:extLst>
          </p:cNvPr>
          <p:cNvSpPr>
            <a:spLocks noGrp="1"/>
          </p:cNvSpPr>
          <p:nvPr>
            <p:ph idx="1"/>
          </p:nvPr>
        </p:nvSpPr>
        <p:spPr>
          <a:xfrm>
            <a:off x="2245932" y="2329732"/>
            <a:ext cx="7340048" cy="3299791"/>
          </a:xfrm>
        </p:spPr>
        <p:txBody>
          <a:bodyPr>
            <a:normAutofit/>
          </a:bodyPr>
          <a:lstStyle/>
          <a:p>
            <a:r>
              <a:rPr lang="en-US" sz="2000" dirty="0"/>
              <a:t>Found out Decision Tree,  Naive Bayes, Random Forest  and Support Vector models has good accuracy to predict Crime type based on the other features.</a:t>
            </a:r>
          </a:p>
          <a:p>
            <a:r>
              <a:rPr lang="en-US" sz="2000" dirty="0"/>
              <a:t> Most of the models gave good results based on the  features and predicting offense code group type  </a:t>
            </a:r>
          </a:p>
          <a:p>
            <a:r>
              <a:rPr lang="en-US" sz="2000" dirty="0"/>
              <a:t>Decision tree classifier gave good results in predicting the crime severity (Almost  98.35% accuracy)</a:t>
            </a:r>
          </a:p>
          <a:p>
            <a:endParaRPr lang="en-US" sz="2000" dirty="0"/>
          </a:p>
        </p:txBody>
      </p:sp>
    </p:spTree>
    <p:extLst>
      <p:ext uri="{BB962C8B-B14F-4D97-AF65-F5344CB8AC3E}">
        <p14:creationId xmlns:p14="http://schemas.microsoft.com/office/powerpoint/2010/main" val="2061017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847C7-C0D9-4F54-8921-1AE8A4301512}"/>
              </a:ext>
            </a:extLst>
          </p:cNvPr>
          <p:cNvPicPr>
            <a:picLocks noChangeAspect="1"/>
          </p:cNvPicPr>
          <p:nvPr/>
        </p:nvPicPr>
        <p:blipFill rotWithShape="1">
          <a:blip r:embed="rId2">
            <a:duotone>
              <a:prstClr val="black"/>
              <a:schemeClr val="tx2">
                <a:tint val="45000"/>
                <a:satMod val="400000"/>
              </a:schemeClr>
            </a:duotone>
          </a:blip>
          <a:srcRect t="6810" b="892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E69508A-7F06-5343-AA00-E7612BA99106}"/>
              </a:ext>
            </a:extLst>
          </p:cNvPr>
          <p:cNvSpPr>
            <a:spLocks noGrp="1"/>
          </p:cNvSpPr>
          <p:nvPr>
            <p:ph type="title"/>
          </p:nvPr>
        </p:nvSpPr>
        <p:spPr>
          <a:xfrm>
            <a:off x="4050889" y="365758"/>
            <a:ext cx="6784259" cy="1828800"/>
          </a:xfrm>
        </p:spPr>
        <p:txBody>
          <a:bodyPr>
            <a:normAutofit/>
          </a:bodyPr>
          <a:lstStyle/>
          <a:p>
            <a:r>
              <a:rPr lang="en-US" sz="4000" b="1" dirty="0">
                <a:solidFill>
                  <a:schemeClr val="tx1">
                    <a:lumMod val="85000"/>
                    <a:lumOff val="15000"/>
                  </a:schemeClr>
                </a:solidFill>
                <a:highlight>
                  <a:srgbClr val="CC00CC"/>
                </a:highlight>
              </a:rPr>
              <a:t>Further analysis if continued</a:t>
            </a:r>
          </a:p>
        </p:txBody>
      </p:sp>
      <p:sp>
        <p:nvSpPr>
          <p:cNvPr id="17" name="Rectangle 16">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019EA26-FBB5-4B3D-AF31-AAB3A7FFD618}"/>
              </a:ext>
            </a:extLst>
          </p:cNvPr>
          <p:cNvGraphicFramePr>
            <a:graphicFrameLocks noGrp="1"/>
          </p:cNvGraphicFramePr>
          <p:nvPr>
            <p:ph idx="1"/>
            <p:extLst>
              <p:ext uri="{D42A27DB-BD31-4B8C-83A1-F6EECF244321}">
                <p14:modId xmlns:p14="http://schemas.microsoft.com/office/powerpoint/2010/main" val="246945676"/>
              </p:ext>
            </p:extLst>
          </p:nvPr>
        </p:nvGraphicFramePr>
        <p:xfrm>
          <a:off x="4026410" y="1933483"/>
          <a:ext cx="6784259" cy="387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6890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5298BC-54B1-43C8-8818-BDC727A57F11}"/>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                                       </a:t>
            </a:r>
            <a:r>
              <a:rPr lang="en-US" sz="5400" b="1" dirty="0">
                <a:highlight>
                  <a:srgbClr val="CC00CC"/>
                </a:highlight>
                <a:latin typeface="+mj-lt"/>
                <a:ea typeface="+mj-ea"/>
                <a:cs typeface="+mj-cs"/>
              </a:rPr>
              <a:t>THANK YOU</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33B9598-550B-4559-8DDD-A753619FE141}"/>
              </a:ext>
            </a:extLst>
          </p:cNvPr>
          <p:cNvPicPr>
            <a:picLocks noChangeAspect="1"/>
          </p:cNvPicPr>
          <p:nvPr/>
        </p:nvPicPr>
        <p:blipFill rotWithShape="1">
          <a:blip r:embed="rId2"/>
          <a:srcRect l="28935" r="2655" b="-1"/>
          <a:stretch/>
        </p:blipFill>
        <p:spPr>
          <a:xfrm>
            <a:off x="79778" y="-346219"/>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27331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FB7A040E-67C1-485C-9CB0-941E0DE35311}"/>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12802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F446E-99B4-FC47-8255-9673691323F2}"/>
              </a:ext>
            </a:extLst>
          </p:cNvPr>
          <p:cNvSpPr>
            <a:spLocks noGrp="1"/>
          </p:cNvSpPr>
          <p:nvPr>
            <p:ph type="title"/>
          </p:nvPr>
        </p:nvSpPr>
        <p:spPr>
          <a:xfrm>
            <a:off x="655320" y="429030"/>
            <a:ext cx="2689102" cy="5457589"/>
          </a:xfrm>
        </p:spPr>
        <p:txBody>
          <a:bodyPr anchor="ctr">
            <a:normAutofit/>
          </a:bodyPr>
          <a:lstStyle/>
          <a:p>
            <a:r>
              <a:rPr lang="en-US" sz="4000" b="1" dirty="0">
                <a:highlight>
                  <a:srgbClr val="CC00FF"/>
                </a:highlight>
                <a:latin typeface="+mn-lt"/>
              </a:rPr>
              <a:t>Tools used for analysis</a:t>
            </a:r>
          </a:p>
        </p:txBody>
      </p:sp>
      <p:graphicFrame>
        <p:nvGraphicFramePr>
          <p:cNvPr id="5" name="Content Placeholder 2">
            <a:extLst>
              <a:ext uri="{FF2B5EF4-FFF2-40B4-BE49-F238E27FC236}">
                <a16:creationId xmlns:a16="http://schemas.microsoft.com/office/drawing/2014/main" id="{10B856BE-453E-4AFB-92CF-5B1277D7A9CF}"/>
              </a:ext>
            </a:extLst>
          </p:cNvPr>
          <p:cNvGraphicFramePr>
            <a:graphicFrameLocks noGrp="1"/>
          </p:cNvGraphicFramePr>
          <p:nvPr>
            <p:ph idx="1"/>
            <p:extLst>
              <p:ext uri="{D42A27DB-BD31-4B8C-83A1-F6EECF244321}">
                <p14:modId xmlns:p14="http://schemas.microsoft.com/office/powerpoint/2010/main" val="3429990870"/>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313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5C39-F8B2-4D61-B241-2991230596A5}"/>
              </a:ext>
            </a:extLst>
          </p:cNvPr>
          <p:cNvSpPr>
            <a:spLocks noGrp="1"/>
          </p:cNvSpPr>
          <p:nvPr>
            <p:ph type="title"/>
          </p:nvPr>
        </p:nvSpPr>
        <p:spPr>
          <a:xfrm>
            <a:off x="594360" y="637125"/>
            <a:ext cx="3802276" cy="5256371"/>
          </a:xfrm>
        </p:spPr>
        <p:txBody>
          <a:bodyPr>
            <a:normAutofit/>
          </a:bodyPr>
          <a:lstStyle/>
          <a:p>
            <a:r>
              <a:rPr lang="en-US" sz="4000" b="1" dirty="0">
                <a:highlight>
                  <a:srgbClr val="CC00FF"/>
                </a:highlight>
              </a:rPr>
              <a:t>Libraries used for Research</a:t>
            </a:r>
          </a:p>
        </p:txBody>
      </p:sp>
      <p:graphicFrame>
        <p:nvGraphicFramePr>
          <p:cNvPr id="7" name="Content Placeholder 2">
            <a:extLst>
              <a:ext uri="{FF2B5EF4-FFF2-40B4-BE49-F238E27FC236}">
                <a16:creationId xmlns:a16="http://schemas.microsoft.com/office/drawing/2014/main" id="{816C7176-C982-4DED-96D1-894EFE0719D6}"/>
              </a:ext>
            </a:extLst>
          </p:cNvPr>
          <p:cNvGraphicFramePr>
            <a:graphicFrameLocks noGrp="1"/>
          </p:cNvGraphicFramePr>
          <p:nvPr>
            <p:ph idx="1"/>
            <p:extLst>
              <p:ext uri="{D42A27DB-BD31-4B8C-83A1-F6EECF244321}">
                <p14:modId xmlns:p14="http://schemas.microsoft.com/office/powerpoint/2010/main" val="734636789"/>
              </p:ext>
            </p:extLst>
          </p:nvPr>
        </p:nvGraphicFramePr>
        <p:xfrm>
          <a:off x="4501020" y="316938"/>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806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613</TotalTime>
  <Words>4654</Words>
  <Application>Microsoft Office PowerPoint</Application>
  <PresentationFormat>Widescreen</PresentationFormat>
  <Paragraphs>461</Paragraphs>
  <Slides>67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Meiryo</vt:lpstr>
      <vt:lpstr>Arial</vt:lpstr>
      <vt:lpstr>Calibri</vt:lpstr>
      <vt:lpstr>Calibri Light</vt:lpstr>
      <vt:lpstr>Century Schoolbook</vt:lpstr>
      <vt:lpstr>Helvetica Neue</vt:lpstr>
      <vt:lpstr>Inter</vt:lpstr>
      <vt:lpstr>Wingdings</vt:lpstr>
      <vt:lpstr>Office Theme</vt:lpstr>
      <vt:lpstr>DS-670(CAPSTONE:BIG DATA AND BUSINESS ANALYTICS)</vt:lpstr>
      <vt:lpstr>Problem statement:</vt:lpstr>
      <vt:lpstr>Application of our project</vt:lpstr>
      <vt:lpstr>Cont.…</vt:lpstr>
      <vt:lpstr>PowerPoint Presentation</vt:lpstr>
      <vt:lpstr>             About the Dataset</vt:lpstr>
      <vt:lpstr>PowerPoint Presentation</vt:lpstr>
      <vt:lpstr>Tools used for analysis</vt:lpstr>
      <vt:lpstr>Libraries used for Research</vt:lpstr>
      <vt:lpstr>PowerPoint Presentation</vt:lpstr>
      <vt:lpstr>PowerPoint Presentation</vt:lpstr>
      <vt:lpstr>         Introduction</vt:lpstr>
      <vt:lpstr>        Literature Analysis</vt:lpstr>
      <vt:lpstr>Steps followed for Data Preprocessing</vt:lpstr>
      <vt:lpstr>Python Libraries and  Tools Used</vt:lpstr>
      <vt:lpstr>Data Cleaning Process </vt:lpstr>
      <vt:lpstr>What is the percentage of Null values?</vt:lpstr>
      <vt:lpstr>Dropping Duplicate and  NA Values</vt:lpstr>
      <vt:lpstr>View of  Dataset before and after cleaning</vt:lpstr>
      <vt:lpstr>PowerPoint Presentation</vt:lpstr>
      <vt:lpstr>Reason for choosing  Crime Data Set ?</vt:lpstr>
      <vt:lpstr>Analysis Goal and Objective</vt:lpstr>
      <vt:lpstr>How many crimes happens per year?</vt:lpstr>
      <vt:lpstr>      Primary types of Crimes</vt:lpstr>
      <vt:lpstr>Day of week crime%</vt:lpstr>
      <vt:lpstr>Pie Chart of Ucr_Part vs Year/Day_of_week vs Offense_Code/Day_of_week vs Percentage</vt:lpstr>
      <vt:lpstr>          Violin Plot  </vt:lpstr>
      <vt:lpstr>Histogram of offense_code_group vs street/offense_code vs occurred_on_Date/Offense_code_group vs Ucr_Part</vt:lpstr>
      <vt:lpstr>COMPARISION OF DAYANALYSIS CRIMES FROM (2015-2016 AND 2016-2017)</vt:lpstr>
      <vt:lpstr>          Crime rate of vs Month</vt:lpstr>
      <vt:lpstr>Crime rate vs top ten Streets in Boston</vt:lpstr>
      <vt:lpstr>Types of  Count of Offenses</vt:lpstr>
      <vt:lpstr>Top 4 Crimes from 2015-2019</vt:lpstr>
      <vt:lpstr>What are the districts with most crimes ?</vt:lpstr>
      <vt:lpstr>             Crime Map</vt:lpstr>
      <vt:lpstr>                 Shooting vs District </vt:lpstr>
      <vt:lpstr>               Major Crimes in Boston</vt:lpstr>
      <vt:lpstr>What are the least 5 locations of crime ? </vt:lpstr>
      <vt:lpstr>                Further Analysis </vt:lpstr>
      <vt:lpstr>Spatial analysis   View Streets in Boston with highest crime rate -2020 </vt:lpstr>
      <vt:lpstr>View Districts with highest crime rate </vt:lpstr>
      <vt:lpstr>Locations where medical Assistance is needed</vt:lpstr>
      <vt:lpstr>Geospatial Visualization for Offense crimes in Boston</vt:lpstr>
      <vt:lpstr>Summary on the EDA and Spatial analysis which further helped in creating a Machine learning model</vt:lpstr>
      <vt:lpstr>Other datasets which we worked</vt:lpstr>
      <vt:lpstr>Machine Learning Models for Prediction</vt:lpstr>
      <vt:lpstr>Heatmap to find the correlation between variables</vt:lpstr>
      <vt:lpstr>Checking Correlation with output variable and Choose to drop closely related variables offense_code and offense_Description</vt:lpstr>
      <vt:lpstr>Dropping Correlated Variables</vt:lpstr>
      <vt:lpstr>K- Fold Cross Validation for Balancing the Target  variable</vt:lpstr>
      <vt:lpstr>Random Forest Results before and after applying K-Fold cross validation</vt:lpstr>
      <vt:lpstr>Neural Network Results before and after applying k-Fold Cross Validation</vt:lpstr>
      <vt:lpstr>K-Nearest Result before and after applying K-Fold cross validation</vt:lpstr>
      <vt:lpstr>Decision Tree Results before and after applying K-Fold Cross Validation </vt:lpstr>
      <vt:lpstr>NaiveBayes before and after applying K-Fold cross validation</vt:lpstr>
      <vt:lpstr>Kernel SVM model before and after applying K-Fold cross validation</vt:lpstr>
      <vt:lpstr>Support Vector Machine before and after applying K-Fold cross validation</vt:lpstr>
      <vt:lpstr>Machine learning models after changing  the features and target feature</vt:lpstr>
      <vt:lpstr> Best Model for Prediction  -- Decision Tree        </vt:lpstr>
      <vt:lpstr>Decision tree classifier</vt:lpstr>
      <vt:lpstr>Observations and findings from modelling </vt:lpstr>
      <vt:lpstr>Not Good Models for Prediction</vt:lpstr>
      <vt:lpstr>Best Machine Learning Models for Prediction by  Order after K-Fold cross validation </vt:lpstr>
      <vt:lpstr>Difficulties which we faced</vt:lpstr>
      <vt:lpstr>Observation and Findings</vt:lpstr>
      <vt:lpstr>Further analysis if continued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Kalagotla, Kalyan Babu</dc:creator>
  <cp:lastModifiedBy>jyoshna j</cp:lastModifiedBy>
  <cp:revision>118</cp:revision>
  <dcterms:created xsi:type="dcterms:W3CDTF">2021-02-17T18:59:56Z</dcterms:created>
  <dcterms:modified xsi:type="dcterms:W3CDTF">2021-02-22T22:45:02Z</dcterms:modified>
</cp:coreProperties>
</file>